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84" r:id="rId4"/>
  </p:sldMasterIdLst>
  <p:notesMasterIdLst>
    <p:notesMasterId r:id="rId21"/>
  </p:notesMasterIdLst>
  <p:sldIdLst>
    <p:sldId id="867" r:id="rId5"/>
    <p:sldId id="868" r:id="rId6"/>
    <p:sldId id="855" r:id="rId7"/>
    <p:sldId id="858" r:id="rId8"/>
    <p:sldId id="857" r:id="rId9"/>
    <p:sldId id="856" r:id="rId10"/>
    <p:sldId id="859" r:id="rId11"/>
    <p:sldId id="860" r:id="rId12"/>
    <p:sldId id="861" r:id="rId13"/>
    <p:sldId id="862" r:id="rId14"/>
    <p:sldId id="863" r:id="rId15"/>
    <p:sldId id="864" r:id="rId16"/>
    <p:sldId id="865" r:id="rId17"/>
    <p:sldId id="866" r:id="rId18"/>
    <p:sldId id="869" r:id="rId19"/>
    <p:sldId id="870" r:id="rId20"/>
  </p:sldIdLst>
  <p:sldSz cx="12192000" cy="6858000"/>
  <p:notesSz cx="6858000" cy="9144000"/>
  <p:embeddedFontLst>
    <p:embeddedFont>
      <p:font typeface="Corbel" panose="020B0503020204020204" pitchFamily="34" charset="0"/>
      <p:regular r:id="rId22"/>
      <p:bold r:id="rId23"/>
      <p:italic r:id="rId24"/>
      <p:boldItalic r:id="rId25"/>
    </p:embeddedFont>
    <p:embeddedFont>
      <p:font typeface="Ubuntu" panose="020B0504030602030204" pitchFamily="34" charset="0"/>
      <p:regular r:id="rId26"/>
      <p:bold r:id="rId27"/>
      <p:italic r:id="rId28"/>
      <p:boldItalic r:id="rId29"/>
    </p:embeddedFont>
  </p:embeddedFont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1E0EF4F-D36C-E545-218B-A58F5F385496}" name="Ville Timonen" initials="VT" userId="S::ville@fabrik.fi::3f1330b5-5510-4228-b487-3c07d3fe7778" providerId="AD"/>
  <p188:author id="{5B9B3C94-CA52-3228-5378-D73419498B3D}" name="Timo Kupiainen" initials="" userId="S::timo.kupiainen@fabrik.fi::c6a1faf5-d161-4b0a-81e0-9101ed4630d7" providerId="AD"/>
  <p188:author id="{0FEBDCCF-8C8D-B522-5E60-F29D013FB8FE}" name="Vieras" initials="Vi" userId="S::urn:spo:anon#e592f4db623d75728e55d4666190ab25dda4eb3f4cc3344590c9284fe5b7dd67::" providerId="AD"/>
  <p188:author id="{8C8476E3-F98C-6C1F-221D-2F5B8B99F40D}" name="Ville Timonen" initials="VT" userId="c7efa57cf61f451f" providerId="Windows Live"/>
  <p188:author id="{48090FEC-B065-ED54-FD39-17CCE99C66BE}" name="Kiia Hulkkonen" initials="" userId="S::kiia@fabrik.fi::991ff770-72ab-4c25-9afc-4b380f18d959" providerId="AD"/>
  <p188:author id="{BD04D7F4-BE15-8D60-DF8B-C2E9CD97BCFA}" name="Jani Tynnilä" initials="JT" userId="S::jani@fabrik.fi::d0691159-7414-4757-bb00-a3691008863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9F3A"/>
    <a:srgbClr val="E400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61"/>
    <p:restoredTop sz="81189"/>
  </p:normalViewPr>
  <p:slideViewPr>
    <p:cSldViewPr snapToGrid="0">
      <p:cViewPr varScale="1">
        <p:scale>
          <a:sx n="101" d="100"/>
          <a:sy n="101" d="100"/>
        </p:scale>
        <p:origin x="206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notesMaster" Target="notesMasters/notesMaster1.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46FDF1-C333-8C44-A344-B9EF17070745}" type="datetimeFigureOut">
              <a:rPr lang="fi-FI" smtClean="0"/>
              <a:t>6.10.2026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BBBFD1-878F-9746-9C2D-A8ABD4770AD6}" type="slidenum">
              <a:rPr lang="fi-FI" smtClean="0"/>
              <a:t>‹#›</a:t>
            </a:fld>
            <a:endParaRPr lang="fi-FI"/>
          </a:p>
        </p:txBody>
      </p:sp>
    </p:spTree>
    <p:extLst>
      <p:ext uri="{BB962C8B-B14F-4D97-AF65-F5344CB8AC3E}">
        <p14:creationId xmlns:p14="http://schemas.microsoft.com/office/powerpoint/2010/main" val="3190628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D99E5-D830-4CBE-A68E-FDE1E25D95E8}"/>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338665E6-EF50-6DBE-1401-F8097209AE93}"/>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8B75E87D-3E05-63A4-D9FD-CBBEA7008DE1}"/>
              </a:ext>
            </a:extLst>
          </p:cNvPr>
          <p:cNvSpPr>
            <a:spLocks noGrp="1"/>
          </p:cNvSpPr>
          <p:nvPr>
            <p:ph type="body" idx="1"/>
          </p:nvPr>
        </p:nvSpPr>
        <p:spPr/>
        <p:txBody>
          <a:bodyPr/>
          <a:lstStyle/>
          <a:p>
            <a:endParaRPr lang="fi-FI" dirty="0"/>
          </a:p>
        </p:txBody>
      </p:sp>
      <p:sp>
        <p:nvSpPr>
          <p:cNvPr id="4" name="Dian numeron paikkamerkki 3">
            <a:extLst>
              <a:ext uri="{FF2B5EF4-FFF2-40B4-BE49-F238E27FC236}">
                <a16:creationId xmlns:a16="http://schemas.microsoft.com/office/drawing/2014/main" id="{AFAC0AF3-DB7E-8955-94F6-0499A35BB1E5}"/>
              </a:ext>
            </a:extLst>
          </p:cNvPr>
          <p:cNvSpPr>
            <a:spLocks noGrp="1"/>
          </p:cNvSpPr>
          <p:nvPr>
            <p:ph type="sldNum" sz="quarter" idx="5"/>
          </p:nvPr>
        </p:nvSpPr>
        <p:spPr/>
        <p:txBody>
          <a:bodyPr/>
          <a:lstStyle/>
          <a:p>
            <a:fld id="{83BBBFD1-878F-9746-9C2D-A8ABD4770AD6}" type="slidenum">
              <a:rPr lang="fi-FI" smtClean="0"/>
              <a:t>1</a:t>
            </a:fld>
            <a:endParaRPr lang="fi-FI"/>
          </a:p>
        </p:txBody>
      </p:sp>
    </p:spTree>
    <p:extLst>
      <p:ext uri="{BB962C8B-B14F-4D97-AF65-F5344CB8AC3E}">
        <p14:creationId xmlns:p14="http://schemas.microsoft.com/office/powerpoint/2010/main" val="3532245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324A2-F13C-588B-7B8C-B4B8282CE595}"/>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4E39E44F-153B-2EEF-D137-BAA6BB09D925}"/>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4B0CB5E8-A9CB-5C95-3E4A-00B735A19A88}"/>
              </a:ext>
            </a:extLst>
          </p:cNvPr>
          <p:cNvSpPr>
            <a:spLocks noGrp="1"/>
          </p:cNvSpPr>
          <p:nvPr>
            <p:ph type="body" idx="1"/>
          </p:nvPr>
        </p:nvSpPr>
        <p:spPr/>
        <p:txBody>
          <a:bodyPr/>
          <a:lstStyle/>
          <a:p>
            <a:endParaRPr lang="fi-FI" dirty="0"/>
          </a:p>
        </p:txBody>
      </p:sp>
      <p:sp>
        <p:nvSpPr>
          <p:cNvPr id="4" name="Dian numeron paikkamerkki 3">
            <a:extLst>
              <a:ext uri="{FF2B5EF4-FFF2-40B4-BE49-F238E27FC236}">
                <a16:creationId xmlns:a16="http://schemas.microsoft.com/office/drawing/2014/main" id="{DF4A1E3B-5AD3-ECE6-9E53-E2795509A008}"/>
              </a:ext>
            </a:extLst>
          </p:cNvPr>
          <p:cNvSpPr>
            <a:spLocks noGrp="1"/>
          </p:cNvSpPr>
          <p:nvPr>
            <p:ph type="sldNum" sz="quarter" idx="5"/>
          </p:nvPr>
        </p:nvSpPr>
        <p:spPr/>
        <p:txBody>
          <a:bodyPr/>
          <a:lstStyle/>
          <a:p>
            <a:fld id="{83BBBFD1-878F-9746-9C2D-A8ABD4770AD6}" type="slidenum">
              <a:rPr lang="fi-FI" smtClean="0"/>
              <a:t>2</a:t>
            </a:fld>
            <a:endParaRPr lang="fi-FI"/>
          </a:p>
        </p:txBody>
      </p:sp>
    </p:spTree>
    <p:extLst>
      <p:ext uri="{BB962C8B-B14F-4D97-AF65-F5344CB8AC3E}">
        <p14:creationId xmlns:p14="http://schemas.microsoft.com/office/powerpoint/2010/main" val="2515983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D22F8-1C91-5B36-5E06-E60701FB205F}"/>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EC4F3B07-A098-777D-D0C1-B07B3D58B29E}"/>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30F9415C-0804-4C17-70D2-41EABF9C1318}"/>
              </a:ext>
            </a:extLst>
          </p:cNvPr>
          <p:cNvSpPr>
            <a:spLocks noGrp="1"/>
          </p:cNvSpPr>
          <p:nvPr>
            <p:ph type="body" idx="1"/>
          </p:nvPr>
        </p:nvSpPr>
        <p:spPr/>
        <p:txBody>
          <a:bodyPr/>
          <a:lstStyle/>
          <a:p>
            <a:pPr algn="l">
              <a:spcAft>
                <a:spcPts val="600"/>
              </a:spcAft>
            </a:pPr>
            <a:r>
              <a:rPr lang="en-GB" b="1" dirty="0"/>
              <a:t>Growth often starts in unexpected places, and North Karelia is proof.</a:t>
            </a:r>
            <a:r>
              <a:rPr lang="en-GB" dirty="0"/>
              <a:t> Here, there is room to think big, move with agility and grow fast.</a:t>
            </a:r>
          </a:p>
          <a:p>
            <a:endParaRPr lang="en-GB" dirty="0"/>
          </a:p>
          <a:p>
            <a:r>
              <a:rPr lang="en-GB" dirty="0"/>
              <a:t>Growth-driven thinking shows in both the renewal of traditional livelihoods and the building of new expertise. Around one quarter of the region’s fields are organic, and North Karelia is Finland’s leading region in organic farming.</a:t>
            </a:r>
          </a:p>
          <a:p>
            <a:endParaRPr lang="en-GB" dirty="0"/>
          </a:p>
          <a:p>
            <a:r>
              <a:rPr lang="en-GB" dirty="0"/>
              <a:t>Valio’s Joensuu factory is growing thanks to a €30 million investment. In Outokumpu, GTK </a:t>
            </a:r>
            <a:r>
              <a:rPr lang="en-GB" dirty="0" err="1"/>
              <a:t>Mintec</a:t>
            </a:r>
            <a:r>
              <a:rPr lang="en-GB" dirty="0"/>
              <a:t> researches and pilots mineral and circular economy solutions, as well as ways to reduce the environmental impacts of mining.</a:t>
            </a:r>
          </a:p>
          <a:p>
            <a:endParaRPr lang="en-GB" dirty="0"/>
          </a:p>
          <a:p>
            <a:r>
              <a:rPr lang="en-GB" dirty="0"/>
              <a:t>The region has production, investment and environments where new solutions can be tested in practice.</a:t>
            </a:r>
          </a:p>
        </p:txBody>
      </p:sp>
      <p:sp>
        <p:nvSpPr>
          <p:cNvPr id="4" name="Dian numeron paikkamerkki 3">
            <a:extLst>
              <a:ext uri="{FF2B5EF4-FFF2-40B4-BE49-F238E27FC236}">
                <a16:creationId xmlns:a16="http://schemas.microsoft.com/office/drawing/2014/main" id="{87C1444E-BE9D-7CDB-D219-5F95E616764F}"/>
              </a:ext>
            </a:extLst>
          </p:cNvPr>
          <p:cNvSpPr>
            <a:spLocks noGrp="1"/>
          </p:cNvSpPr>
          <p:nvPr>
            <p:ph type="sldNum" sz="quarter" idx="5"/>
          </p:nvPr>
        </p:nvSpPr>
        <p:spPr/>
        <p:txBody>
          <a:bodyPr/>
          <a:lstStyle/>
          <a:p>
            <a:fld id="{83BBBFD1-878F-9746-9C2D-A8ABD4770AD6}" type="slidenum">
              <a:rPr lang="fi-FI" smtClean="0"/>
              <a:t>3</a:t>
            </a:fld>
            <a:endParaRPr lang="fi-FI"/>
          </a:p>
        </p:txBody>
      </p:sp>
    </p:spTree>
    <p:extLst>
      <p:ext uri="{BB962C8B-B14F-4D97-AF65-F5344CB8AC3E}">
        <p14:creationId xmlns:p14="http://schemas.microsoft.com/office/powerpoint/2010/main" val="564065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9C2AC-D000-B71F-CBA8-85C0588A1B65}"/>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FE9807E8-F9E2-8E52-ED30-601993769B0E}"/>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2246315D-196D-E69D-EF64-818313429356}"/>
              </a:ext>
            </a:extLst>
          </p:cNvPr>
          <p:cNvSpPr>
            <a:spLocks noGrp="1"/>
          </p:cNvSpPr>
          <p:nvPr>
            <p:ph type="body" idx="1"/>
          </p:nvPr>
        </p:nvSpPr>
        <p:spPr/>
        <p:txBody>
          <a:bodyPr/>
          <a:lstStyle/>
          <a:p>
            <a:pPr algn="l">
              <a:spcAft>
                <a:spcPts val="600"/>
              </a:spcAft>
            </a:pPr>
            <a:r>
              <a:rPr lang="en-GB" b="1" dirty="0"/>
              <a:t>Growth often starts in unexpected places, and North Karelia is proof.</a:t>
            </a:r>
            <a:r>
              <a:rPr lang="en-GB" dirty="0"/>
              <a:t> Here, there is room to think big, move with agility and grow fast.</a:t>
            </a:r>
          </a:p>
          <a:p>
            <a:endParaRPr lang="en-GB" dirty="0"/>
          </a:p>
          <a:p>
            <a:r>
              <a:rPr lang="en-GB" dirty="0"/>
              <a:t>Growth-driven thinking shows in both the renewal of traditional livelihoods and the building of new expertise. Around one quarter of the region’s fields are organic, and North Karelia is Finland’s leading region in organic farming.</a:t>
            </a:r>
          </a:p>
          <a:p>
            <a:endParaRPr lang="en-GB" dirty="0"/>
          </a:p>
          <a:p>
            <a:r>
              <a:rPr lang="en-GB" dirty="0"/>
              <a:t>Valio’s Joensuu factory is growing thanks to a €30 million investment. In Outokumpu, GTK </a:t>
            </a:r>
            <a:r>
              <a:rPr lang="en-GB" dirty="0" err="1"/>
              <a:t>Mintec</a:t>
            </a:r>
            <a:r>
              <a:rPr lang="en-GB" dirty="0"/>
              <a:t> researches and pilots mineral and circular economy solutions, as well as ways to reduce the environmental impacts of mining.</a:t>
            </a:r>
          </a:p>
          <a:p>
            <a:endParaRPr lang="en-GB" dirty="0"/>
          </a:p>
          <a:p>
            <a:r>
              <a:rPr lang="en-GB" dirty="0"/>
              <a:t>The region has production, investment and environments where new solutions can be tested in practice.</a:t>
            </a:r>
          </a:p>
        </p:txBody>
      </p:sp>
      <p:sp>
        <p:nvSpPr>
          <p:cNvPr id="4" name="Dian numeron paikkamerkki 3">
            <a:extLst>
              <a:ext uri="{FF2B5EF4-FFF2-40B4-BE49-F238E27FC236}">
                <a16:creationId xmlns:a16="http://schemas.microsoft.com/office/drawing/2014/main" id="{814B8C5A-B502-9C1B-BF24-E0B8CC121D27}"/>
              </a:ext>
            </a:extLst>
          </p:cNvPr>
          <p:cNvSpPr>
            <a:spLocks noGrp="1"/>
          </p:cNvSpPr>
          <p:nvPr>
            <p:ph type="sldNum" sz="quarter" idx="5"/>
          </p:nvPr>
        </p:nvSpPr>
        <p:spPr/>
        <p:txBody>
          <a:bodyPr/>
          <a:lstStyle/>
          <a:p>
            <a:fld id="{83BBBFD1-878F-9746-9C2D-A8ABD4770AD6}" type="slidenum">
              <a:rPr lang="fi-FI" smtClean="0"/>
              <a:t>4</a:t>
            </a:fld>
            <a:endParaRPr lang="fi-FI"/>
          </a:p>
        </p:txBody>
      </p:sp>
    </p:spTree>
    <p:extLst>
      <p:ext uri="{BB962C8B-B14F-4D97-AF65-F5344CB8AC3E}">
        <p14:creationId xmlns:p14="http://schemas.microsoft.com/office/powerpoint/2010/main" val="7895480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88670-4356-2475-A879-E3652FACDEEE}"/>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DC3AF213-6B53-9CA6-FBBF-0EC130512955}"/>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C8435247-7998-9FBA-4A50-ED9F4EE0973C}"/>
              </a:ext>
            </a:extLst>
          </p:cNvPr>
          <p:cNvSpPr>
            <a:spLocks noGrp="1"/>
          </p:cNvSpPr>
          <p:nvPr>
            <p:ph type="body" idx="1"/>
          </p:nvPr>
        </p:nvSpPr>
        <p:spPr/>
        <p:txBody>
          <a:bodyPr/>
          <a:lstStyle/>
          <a:p>
            <a:r>
              <a:rPr lang="en-GB" dirty="0"/>
              <a:t>In North Karelia, technology is not distant talk about the future. It is a way to tackle the world’s most important questions. It is researched, taught and turned into practical solutions.</a:t>
            </a:r>
          </a:p>
          <a:p>
            <a:endParaRPr lang="en-GB" dirty="0"/>
          </a:p>
          <a:p>
            <a:r>
              <a:rPr lang="en-GB" dirty="0"/>
              <a:t>Joensuu has been at the forefront of photonics — technology based on light — since the 1970s. Expertise in the field is built at Riveria, Karelia University of Applied Sciences and the University of Eastern Finland all the way to doctoral education.</a:t>
            </a:r>
          </a:p>
          <a:p>
            <a:endParaRPr lang="en-GB" dirty="0"/>
          </a:p>
          <a:p>
            <a:r>
              <a:rPr lang="en-GB" dirty="0"/>
              <a:t>The same region is home to </a:t>
            </a:r>
            <a:r>
              <a:rPr lang="en-GB" dirty="0" err="1"/>
              <a:t>Kelluu</a:t>
            </a:r>
            <a:r>
              <a:rPr lang="en-GB" dirty="0"/>
              <a:t> research airships and the carbon-binding concrete products created through the collaboration between </a:t>
            </a:r>
            <a:r>
              <a:rPr lang="en-GB" dirty="0" err="1"/>
              <a:t>Carbonaide</a:t>
            </a:r>
            <a:r>
              <a:rPr lang="en-GB" dirty="0"/>
              <a:t> and Lakka.</a:t>
            </a:r>
          </a:p>
          <a:p>
            <a:endParaRPr lang="en-GB" dirty="0"/>
          </a:p>
          <a:p>
            <a:r>
              <a:rPr lang="en-GB" dirty="0"/>
              <a:t>Here, education produces talent, research produces knowledge and companies create practical solutions. In North Karelia, technology moves from research to pilot and from pilot to sustainable business.</a:t>
            </a:r>
          </a:p>
        </p:txBody>
      </p:sp>
      <p:sp>
        <p:nvSpPr>
          <p:cNvPr id="4" name="Dian numeron paikkamerkki 3">
            <a:extLst>
              <a:ext uri="{FF2B5EF4-FFF2-40B4-BE49-F238E27FC236}">
                <a16:creationId xmlns:a16="http://schemas.microsoft.com/office/drawing/2014/main" id="{593A785C-3EB4-964B-1A3B-FCAAE6F2A3AC}"/>
              </a:ext>
            </a:extLst>
          </p:cNvPr>
          <p:cNvSpPr>
            <a:spLocks noGrp="1"/>
          </p:cNvSpPr>
          <p:nvPr>
            <p:ph type="sldNum" sz="quarter" idx="5"/>
          </p:nvPr>
        </p:nvSpPr>
        <p:spPr/>
        <p:txBody>
          <a:bodyPr/>
          <a:lstStyle/>
          <a:p>
            <a:fld id="{83BBBFD1-878F-9746-9C2D-A8ABD4770AD6}" type="slidenum">
              <a:rPr lang="fi-FI" smtClean="0"/>
              <a:t>5</a:t>
            </a:fld>
            <a:endParaRPr lang="fi-FI"/>
          </a:p>
        </p:txBody>
      </p:sp>
    </p:spTree>
    <p:extLst>
      <p:ext uri="{BB962C8B-B14F-4D97-AF65-F5344CB8AC3E}">
        <p14:creationId xmlns:p14="http://schemas.microsoft.com/office/powerpoint/2010/main" val="2051381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59DE5-D373-C710-C66B-F2B4C8E0E1A6}"/>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0554D156-BFD2-967C-1689-05691780EF4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E79F2697-C529-AF7B-1965-D308963EE5B8}"/>
              </a:ext>
            </a:extLst>
          </p:cNvPr>
          <p:cNvSpPr>
            <a:spLocks noGrp="1"/>
          </p:cNvSpPr>
          <p:nvPr>
            <p:ph type="body" idx="1"/>
          </p:nvPr>
        </p:nvSpPr>
        <p:spPr/>
        <p:txBody>
          <a:bodyPr/>
          <a:lstStyle/>
          <a:p>
            <a:r>
              <a:rPr lang="en-GB" dirty="0"/>
              <a:t>In North Karelia, technology is not distant talk about the future. It is a way to tackle the world’s most important questions. It is researched, taught and turned into practical solutions.</a:t>
            </a:r>
          </a:p>
          <a:p>
            <a:endParaRPr lang="en-GB" dirty="0"/>
          </a:p>
          <a:p>
            <a:r>
              <a:rPr lang="en-GB" dirty="0"/>
              <a:t>Joensuu has been at the forefront of photonics — technology based on light — since the 1970s. Expertise in the field is built at Riveria, Karelia University of Applied Sciences and the University of Eastern Finland all the way to doctoral education.</a:t>
            </a:r>
          </a:p>
          <a:p>
            <a:endParaRPr lang="en-GB" dirty="0"/>
          </a:p>
          <a:p>
            <a:r>
              <a:rPr lang="en-GB" dirty="0"/>
              <a:t>The same region is home to </a:t>
            </a:r>
            <a:r>
              <a:rPr lang="en-GB" dirty="0" err="1"/>
              <a:t>Kelluu</a:t>
            </a:r>
            <a:r>
              <a:rPr lang="en-GB" dirty="0"/>
              <a:t> research airships and the carbon-binding concrete products created through the collaboration between </a:t>
            </a:r>
            <a:r>
              <a:rPr lang="en-GB" dirty="0" err="1"/>
              <a:t>Carbonaide</a:t>
            </a:r>
            <a:r>
              <a:rPr lang="en-GB" dirty="0"/>
              <a:t> and Lakka.</a:t>
            </a:r>
          </a:p>
          <a:p>
            <a:endParaRPr lang="en-GB" dirty="0"/>
          </a:p>
          <a:p>
            <a:r>
              <a:rPr lang="en-GB" dirty="0"/>
              <a:t>Here, education produces talent, research produces knowledge and companies create practical solutions. In North Karelia, technology moves from research to pilot and from pilot to sustainable business.</a:t>
            </a:r>
          </a:p>
        </p:txBody>
      </p:sp>
      <p:sp>
        <p:nvSpPr>
          <p:cNvPr id="4" name="Dian numeron paikkamerkki 3">
            <a:extLst>
              <a:ext uri="{FF2B5EF4-FFF2-40B4-BE49-F238E27FC236}">
                <a16:creationId xmlns:a16="http://schemas.microsoft.com/office/drawing/2014/main" id="{DCEF22D2-0F49-8337-1291-51ED4B3F01FB}"/>
              </a:ext>
            </a:extLst>
          </p:cNvPr>
          <p:cNvSpPr>
            <a:spLocks noGrp="1"/>
          </p:cNvSpPr>
          <p:nvPr>
            <p:ph type="sldNum" sz="quarter" idx="5"/>
          </p:nvPr>
        </p:nvSpPr>
        <p:spPr/>
        <p:txBody>
          <a:bodyPr/>
          <a:lstStyle/>
          <a:p>
            <a:fld id="{83BBBFD1-878F-9746-9C2D-A8ABD4770AD6}" type="slidenum">
              <a:rPr lang="fi-FI" smtClean="0"/>
              <a:t>6</a:t>
            </a:fld>
            <a:endParaRPr lang="fi-FI"/>
          </a:p>
        </p:txBody>
      </p:sp>
    </p:spTree>
    <p:extLst>
      <p:ext uri="{BB962C8B-B14F-4D97-AF65-F5344CB8AC3E}">
        <p14:creationId xmlns:p14="http://schemas.microsoft.com/office/powerpoint/2010/main" val="4208540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E102A-932B-6AC3-CBAA-C331BBC4768A}"/>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AE75D538-E138-DF75-3356-8789EDAC386C}"/>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6C1CFE7E-276A-E8B5-77C9-9C0705D7375D}"/>
              </a:ext>
            </a:extLst>
          </p:cNvPr>
          <p:cNvSpPr>
            <a:spLocks noGrp="1"/>
          </p:cNvSpPr>
          <p:nvPr>
            <p:ph type="body" idx="1"/>
          </p:nvPr>
        </p:nvSpPr>
        <p:spPr/>
        <p:txBody>
          <a:bodyPr/>
          <a:lstStyle/>
          <a:p>
            <a:pPr algn="l">
              <a:spcAft>
                <a:spcPts val="600"/>
              </a:spcAft>
            </a:pPr>
            <a:r>
              <a:rPr lang="en-GB" b="1" dirty="0"/>
              <a:t>There are many kinds of wealth. In North Karelia, one of the richest is knowledge — and the hope for the future it creates</a:t>
            </a:r>
            <a:r>
              <a:rPr lang="en-GB" dirty="0"/>
              <a:t>. North Karelia is a region of education, where people can become experts and professionals in fields that truly matter.</a:t>
            </a:r>
          </a:p>
          <a:p>
            <a:endParaRPr lang="en-GB" dirty="0"/>
          </a:p>
          <a:p>
            <a:r>
              <a:rPr lang="en-GB" dirty="0"/>
              <a:t>Joensuu has around 13,000 higher education students. In 2026, the city ranked first as Finland’s best student city based on student satisfaction, and a significant share of Finland’s teachers are educated here.</a:t>
            </a:r>
          </a:p>
          <a:p>
            <a:endParaRPr lang="en-GB" dirty="0"/>
          </a:p>
          <a:p>
            <a:r>
              <a:rPr lang="en-GB" dirty="0"/>
              <a:t>Knowledge-rich does not mean student numbers alone. In the region, people can build expertise in education, photonics, forests and future environmental solutions, for example.</a:t>
            </a:r>
          </a:p>
          <a:p>
            <a:endParaRPr lang="en-GB" dirty="0"/>
          </a:p>
          <a:p>
            <a:r>
              <a:rPr lang="en-GB" dirty="0"/>
              <a:t>For companies and society, this means especially important talent for our future, research partners and the ability to renew.</a:t>
            </a:r>
          </a:p>
        </p:txBody>
      </p:sp>
      <p:sp>
        <p:nvSpPr>
          <p:cNvPr id="4" name="Dian numeron paikkamerkki 3">
            <a:extLst>
              <a:ext uri="{FF2B5EF4-FFF2-40B4-BE49-F238E27FC236}">
                <a16:creationId xmlns:a16="http://schemas.microsoft.com/office/drawing/2014/main" id="{9EA2AF67-A8EE-1CC7-ABC1-10F3AE90D4B0}"/>
              </a:ext>
            </a:extLst>
          </p:cNvPr>
          <p:cNvSpPr>
            <a:spLocks noGrp="1"/>
          </p:cNvSpPr>
          <p:nvPr>
            <p:ph type="sldNum" sz="quarter" idx="5"/>
          </p:nvPr>
        </p:nvSpPr>
        <p:spPr/>
        <p:txBody>
          <a:bodyPr/>
          <a:lstStyle/>
          <a:p>
            <a:fld id="{83BBBFD1-878F-9746-9C2D-A8ABD4770AD6}" type="slidenum">
              <a:rPr lang="fi-FI" smtClean="0"/>
              <a:t>7</a:t>
            </a:fld>
            <a:endParaRPr lang="fi-FI"/>
          </a:p>
        </p:txBody>
      </p:sp>
    </p:spTree>
    <p:extLst>
      <p:ext uri="{BB962C8B-B14F-4D97-AF65-F5344CB8AC3E}">
        <p14:creationId xmlns:p14="http://schemas.microsoft.com/office/powerpoint/2010/main" val="1061549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29E54-EC32-DD67-400A-C7C4EF61BF22}"/>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24C61564-B9B8-10D8-C933-C29B3AE3778D}"/>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AEACCC5E-8449-1C06-BFF3-3D7A63E00A61}"/>
              </a:ext>
            </a:extLst>
          </p:cNvPr>
          <p:cNvSpPr>
            <a:spLocks noGrp="1"/>
          </p:cNvSpPr>
          <p:nvPr>
            <p:ph type="body" idx="1"/>
          </p:nvPr>
        </p:nvSpPr>
        <p:spPr/>
        <p:txBody>
          <a:bodyPr/>
          <a:lstStyle/>
          <a:p>
            <a:pPr algn="l">
              <a:spcAft>
                <a:spcPts val="600"/>
              </a:spcAft>
            </a:pPr>
            <a:r>
              <a:rPr lang="en-GB" b="1" dirty="0"/>
              <a:t>There are many kinds of wealth. In North Karelia, one of the richest is knowledge — and the hope for the future it creates</a:t>
            </a:r>
            <a:r>
              <a:rPr lang="en-GB" dirty="0"/>
              <a:t>. North Karelia is a region of education, where people can become experts and professionals in fields that truly matter.</a:t>
            </a:r>
          </a:p>
          <a:p>
            <a:endParaRPr lang="en-GB" dirty="0"/>
          </a:p>
          <a:p>
            <a:r>
              <a:rPr lang="en-GB" dirty="0"/>
              <a:t>Joensuu has around 13,000 higher education students. In 2026, the city ranked first as Finland’s best student city based on student satisfaction, and a significant share of Finland’s teachers are educated here.</a:t>
            </a:r>
          </a:p>
          <a:p>
            <a:endParaRPr lang="en-GB" dirty="0"/>
          </a:p>
          <a:p>
            <a:r>
              <a:rPr lang="en-GB" dirty="0"/>
              <a:t>Knowledge-rich does not mean student numbers alone. In the region, people can build expertise in education, photonics, forests and future environmental solutions, for example.</a:t>
            </a:r>
          </a:p>
          <a:p>
            <a:endParaRPr lang="en-GB" dirty="0"/>
          </a:p>
          <a:p>
            <a:r>
              <a:rPr lang="en-GB" dirty="0"/>
              <a:t>For companies and society, this means especially important talent for our future, research partners and the ability to renew.</a:t>
            </a:r>
          </a:p>
          <a:p>
            <a:endParaRPr lang="fi-FI" dirty="0"/>
          </a:p>
        </p:txBody>
      </p:sp>
      <p:sp>
        <p:nvSpPr>
          <p:cNvPr id="4" name="Dian numeron paikkamerkki 3">
            <a:extLst>
              <a:ext uri="{FF2B5EF4-FFF2-40B4-BE49-F238E27FC236}">
                <a16:creationId xmlns:a16="http://schemas.microsoft.com/office/drawing/2014/main" id="{41CD53C8-1842-8829-DAA1-B58E37DEDD63}"/>
              </a:ext>
            </a:extLst>
          </p:cNvPr>
          <p:cNvSpPr>
            <a:spLocks noGrp="1"/>
          </p:cNvSpPr>
          <p:nvPr>
            <p:ph type="sldNum" sz="quarter" idx="5"/>
          </p:nvPr>
        </p:nvSpPr>
        <p:spPr/>
        <p:txBody>
          <a:bodyPr/>
          <a:lstStyle/>
          <a:p>
            <a:fld id="{83BBBFD1-878F-9746-9C2D-A8ABD4770AD6}" type="slidenum">
              <a:rPr lang="fi-FI" smtClean="0"/>
              <a:t>8</a:t>
            </a:fld>
            <a:endParaRPr lang="fi-FI"/>
          </a:p>
        </p:txBody>
      </p:sp>
    </p:spTree>
    <p:extLst>
      <p:ext uri="{BB962C8B-B14F-4D97-AF65-F5344CB8AC3E}">
        <p14:creationId xmlns:p14="http://schemas.microsoft.com/office/powerpoint/2010/main" val="2857569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581E3-AE08-807F-6B13-09BF05F575DC}"/>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0000A51C-2EA5-1270-7440-F6781359630F}"/>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868BFA95-BFE0-F896-7E6A-64E8AD5134F0}"/>
              </a:ext>
            </a:extLst>
          </p:cNvPr>
          <p:cNvSpPr>
            <a:spLocks noGrp="1"/>
          </p:cNvSpPr>
          <p:nvPr>
            <p:ph type="body" idx="1"/>
          </p:nvPr>
        </p:nvSpPr>
        <p:spPr/>
        <p:txBody>
          <a:bodyPr/>
          <a:lstStyle/>
          <a:p>
            <a:r>
              <a:rPr lang="en-GB" b="1" dirty="0"/>
              <a:t>In North Karelia, we understand that green growth is not empty talk, but a smarter way to do things. </a:t>
            </a:r>
            <a:r>
              <a:rPr lang="en-GB" dirty="0"/>
              <a:t>Here, forests are not seen only as raw material. They are also a source of research, knowledge, technology, education, new business and life.</a:t>
            </a:r>
          </a:p>
          <a:p>
            <a:endParaRPr lang="en-GB" dirty="0"/>
          </a:p>
          <a:p>
            <a:r>
              <a:rPr lang="en-GB" dirty="0"/>
              <a:t>Joensuu serves as the Forest Capital of Europe, bringing together companies, researchers, educators and developers in the field. Forest Joensuu’s international work has received the President of Finland’s Internationalization Award.</a:t>
            </a:r>
          </a:p>
          <a:p>
            <a:endParaRPr lang="en-GB" dirty="0"/>
          </a:p>
          <a:p>
            <a:r>
              <a:rPr lang="en-GB" dirty="0"/>
              <a:t>The region also develops future environmental solutions, such as ways to help curb wildfires around the world. Forest bioeconomy expertise is exported internationally.</a:t>
            </a:r>
          </a:p>
          <a:p>
            <a:endParaRPr lang="en-GB" dirty="0"/>
          </a:p>
          <a:p>
            <a:r>
              <a:rPr lang="en-GB" dirty="0"/>
              <a:t>North Karelia is not just home to top forest-sector experts, but to a broad concentration where research, education, companies and practical development support one another.</a:t>
            </a:r>
          </a:p>
        </p:txBody>
      </p:sp>
      <p:sp>
        <p:nvSpPr>
          <p:cNvPr id="4" name="Dian numeron paikkamerkki 3">
            <a:extLst>
              <a:ext uri="{FF2B5EF4-FFF2-40B4-BE49-F238E27FC236}">
                <a16:creationId xmlns:a16="http://schemas.microsoft.com/office/drawing/2014/main" id="{CED344BE-46A8-E476-2ED8-35CA0B2C213E}"/>
              </a:ext>
            </a:extLst>
          </p:cNvPr>
          <p:cNvSpPr>
            <a:spLocks noGrp="1"/>
          </p:cNvSpPr>
          <p:nvPr>
            <p:ph type="sldNum" sz="quarter" idx="5"/>
          </p:nvPr>
        </p:nvSpPr>
        <p:spPr/>
        <p:txBody>
          <a:bodyPr/>
          <a:lstStyle/>
          <a:p>
            <a:fld id="{83BBBFD1-878F-9746-9C2D-A8ABD4770AD6}" type="slidenum">
              <a:rPr lang="fi-FI" smtClean="0"/>
              <a:t>9</a:t>
            </a:fld>
            <a:endParaRPr lang="fi-FI"/>
          </a:p>
        </p:txBody>
      </p:sp>
    </p:spTree>
    <p:extLst>
      <p:ext uri="{BB962C8B-B14F-4D97-AF65-F5344CB8AC3E}">
        <p14:creationId xmlns:p14="http://schemas.microsoft.com/office/powerpoint/2010/main" val="3918919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04C7D-1002-408E-88DF-D1618EFFCA4A}"/>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1FD4ACAE-7E1E-B130-64FD-8D5EBBCFA66A}"/>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C82EAAEC-9A83-38B3-0C36-EF0442DE8FD9}"/>
              </a:ext>
            </a:extLst>
          </p:cNvPr>
          <p:cNvSpPr>
            <a:spLocks noGrp="1"/>
          </p:cNvSpPr>
          <p:nvPr>
            <p:ph type="body" idx="1"/>
          </p:nvPr>
        </p:nvSpPr>
        <p:spPr/>
        <p:txBody>
          <a:bodyPr/>
          <a:lstStyle/>
          <a:p>
            <a:r>
              <a:rPr lang="en-GB" b="1" dirty="0"/>
              <a:t>In North Karelia, we understand that green growth is not empty talk, but a smarter way to do things. </a:t>
            </a:r>
            <a:r>
              <a:rPr lang="en-GB" dirty="0"/>
              <a:t>Here, forests are not seen only as raw material. They are also a source of research, knowledge, technology, education, new business and life.</a:t>
            </a:r>
          </a:p>
          <a:p>
            <a:endParaRPr lang="en-GB" dirty="0"/>
          </a:p>
          <a:p>
            <a:r>
              <a:rPr lang="en-GB" dirty="0"/>
              <a:t>Joensuu serves as the Forest Capital of Europe, bringing together companies, researchers, educators and developers in the field. Forest Joensuu’s international work has received the President of Finland’s Internationalization Award.</a:t>
            </a:r>
          </a:p>
          <a:p>
            <a:endParaRPr lang="en-GB" dirty="0"/>
          </a:p>
          <a:p>
            <a:r>
              <a:rPr lang="en-GB" dirty="0"/>
              <a:t>The region also develops future environmental solutions, such as ways to help curb wildfires around the world. Forest bioeconomy expertise is exported internationally.</a:t>
            </a:r>
          </a:p>
          <a:p>
            <a:endParaRPr lang="en-GB" dirty="0"/>
          </a:p>
          <a:p>
            <a:r>
              <a:rPr lang="en-GB" dirty="0"/>
              <a:t>North Karelia is not just home to top forest-sector experts, but to a broad concentration where research, education, companies and practical development support one another.</a:t>
            </a:r>
          </a:p>
        </p:txBody>
      </p:sp>
      <p:sp>
        <p:nvSpPr>
          <p:cNvPr id="4" name="Dian numeron paikkamerkki 3">
            <a:extLst>
              <a:ext uri="{FF2B5EF4-FFF2-40B4-BE49-F238E27FC236}">
                <a16:creationId xmlns:a16="http://schemas.microsoft.com/office/drawing/2014/main" id="{BC7DC86A-2693-7E9C-4848-0D1708E7E918}"/>
              </a:ext>
            </a:extLst>
          </p:cNvPr>
          <p:cNvSpPr>
            <a:spLocks noGrp="1"/>
          </p:cNvSpPr>
          <p:nvPr>
            <p:ph type="sldNum" sz="quarter" idx="5"/>
          </p:nvPr>
        </p:nvSpPr>
        <p:spPr/>
        <p:txBody>
          <a:bodyPr/>
          <a:lstStyle/>
          <a:p>
            <a:fld id="{83BBBFD1-878F-9746-9C2D-A8ABD4770AD6}" type="slidenum">
              <a:rPr lang="fi-FI" smtClean="0"/>
              <a:t>10</a:t>
            </a:fld>
            <a:endParaRPr lang="fi-FI"/>
          </a:p>
        </p:txBody>
      </p:sp>
    </p:spTree>
    <p:extLst>
      <p:ext uri="{BB962C8B-B14F-4D97-AF65-F5344CB8AC3E}">
        <p14:creationId xmlns:p14="http://schemas.microsoft.com/office/powerpoint/2010/main" val="2583297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FD86D-F4B7-B7D5-0ED6-E8B763903CDB}"/>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0A478425-1DBD-F0CC-7D3C-0F768CFBEFFE}"/>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EF37F1A4-4797-22A0-4603-47F3526C7E70}"/>
              </a:ext>
            </a:extLst>
          </p:cNvPr>
          <p:cNvSpPr>
            <a:spLocks noGrp="1"/>
          </p:cNvSpPr>
          <p:nvPr>
            <p:ph type="body" idx="1"/>
          </p:nvPr>
        </p:nvSpPr>
        <p:spPr/>
        <p:txBody>
          <a:bodyPr/>
          <a:lstStyle/>
          <a:p>
            <a:r>
              <a:rPr lang="en-GB" dirty="0"/>
              <a:t>This is exactly the kind of time that needs more North Karelia. Here, you are allowed to be sensitive and rough around the edges, direct and soft at the same time. To make art, with a big heart.</a:t>
            </a:r>
            <a:endParaRPr lang="en-GB" dirty="0">
              <a:effectLst/>
              <a:latin typeface="Helvetica Neue" panose="02000503000000020004" pitchFamily="2" charset="0"/>
            </a:endParaRPr>
          </a:p>
          <a:p>
            <a:endParaRPr lang="en-GB" dirty="0">
              <a:effectLst/>
              <a:latin typeface="Helvetica Neue" panose="02000503000000020004" pitchFamily="2" charset="0"/>
            </a:endParaRPr>
          </a:p>
          <a:p>
            <a:r>
              <a:rPr lang="en-GB" dirty="0" err="1"/>
              <a:t>Ilosaarirock</a:t>
            </a:r>
            <a:r>
              <a:rPr lang="en-GB" dirty="0"/>
              <a:t> has been playing in Joensuu since 1971, raising new generations with the right attitude. At the same time, a new cultural wave is under way in this traditional rock city. Young people do not merely have hobbies; they create culture ambitiously and wholeheartedly.</a:t>
            </a:r>
          </a:p>
          <a:p>
            <a:endParaRPr lang="en-GB" dirty="0"/>
          </a:p>
          <a:p>
            <a:r>
              <a:rPr lang="en-GB" dirty="0"/>
              <a:t>Kerubi and other venues keep culture moving all year round through live music, comedy, theatre and other programming. When an event grows bigger than the building, it spreads to </a:t>
            </a:r>
            <a:r>
              <a:rPr lang="en-GB" dirty="0" err="1"/>
              <a:t>Ilosaari</a:t>
            </a:r>
            <a:r>
              <a:rPr lang="en-GB" dirty="0"/>
              <a:t> or moves to the arena.</a:t>
            </a:r>
          </a:p>
        </p:txBody>
      </p:sp>
      <p:sp>
        <p:nvSpPr>
          <p:cNvPr id="4" name="Dian numeron paikkamerkki 3">
            <a:extLst>
              <a:ext uri="{FF2B5EF4-FFF2-40B4-BE49-F238E27FC236}">
                <a16:creationId xmlns:a16="http://schemas.microsoft.com/office/drawing/2014/main" id="{EB3463C5-BC69-E130-989F-FAB55690C2E0}"/>
              </a:ext>
            </a:extLst>
          </p:cNvPr>
          <p:cNvSpPr>
            <a:spLocks noGrp="1"/>
          </p:cNvSpPr>
          <p:nvPr>
            <p:ph type="sldNum" sz="quarter" idx="5"/>
          </p:nvPr>
        </p:nvSpPr>
        <p:spPr/>
        <p:txBody>
          <a:bodyPr/>
          <a:lstStyle/>
          <a:p>
            <a:fld id="{83BBBFD1-878F-9746-9C2D-A8ABD4770AD6}" type="slidenum">
              <a:rPr lang="fi-FI" smtClean="0"/>
              <a:t>11</a:t>
            </a:fld>
            <a:endParaRPr lang="fi-FI"/>
          </a:p>
        </p:txBody>
      </p:sp>
    </p:spTree>
    <p:extLst>
      <p:ext uri="{BB962C8B-B14F-4D97-AF65-F5344CB8AC3E}">
        <p14:creationId xmlns:p14="http://schemas.microsoft.com/office/powerpoint/2010/main" val="8087552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055E3-2534-2BBD-4B64-37B8C056EECB}"/>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AE0E6959-3640-9DAB-203A-5D98EC7D59A9}"/>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95CBB813-36F3-7990-BCA6-0647F4DF4B39}"/>
              </a:ext>
            </a:extLst>
          </p:cNvPr>
          <p:cNvSpPr>
            <a:spLocks noGrp="1"/>
          </p:cNvSpPr>
          <p:nvPr>
            <p:ph type="body" idx="1"/>
          </p:nvPr>
        </p:nvSpPr>
        <p:spPr/>
        <p:txBody>
          <a:bodyPr/>
          <a:lstStyle/>
          <a:p>
            <a:r>
              <a:rPr lang="en-GB" dirty="0"/>
              <a:t>This is exactly the kind of time that needs more North Karelia. Here, you are allowed to be sensitive and rough around the edges, direct and soft at the same time. To make art, with a big heart.</a:t>
            </a:r>
            <a:endParaRPr lang="en-GB" dirty="0">
              <a:effectLst/>
              <a:latin typeface="Helvetica Neue" panose="02000503000000020004" pitchFamily="2" charset="0"/>
            </a:endParaRPr>
          </a:p>
          <a:p>
            <a:endParaRPr lang="en-GB" dirty="0">
              <a:effectLst/>
              <a:latin typeface="Helvetica Neue" panose="02000503000000020004" pitchFamily="2" charset="0"/>
            </a:endParaRPr>
          </a:p>
          <a:p>
            <a:r>
              <a:rPr lang="en-GB" dirty="0" err="1"/>
              <a:t>Ilosaarirock</a:t>
            </a:r>
            <a:r>
              <a:rPr lang="en-GB" dirty="0"/>
              <a:t> has been playing in Joensuu since 1971, raising new generations with the right attitude. At the same time, a new cultural wave is under way in this traditional rock city. Young people do not merely have hobbies; they create culture ambitiously and wholeheartedly.</a:t>
            </a:r>
          </a:p>
          <a:p>
            <a:endParaRPr lang="en-GB" dirty="0"/>
          </a:p>
          <a:p>
            <a:r>
              <a:rPr lang="en-GB" dirty="0"/>
              <a:t>Kerubi and other venues keep culture moving all year round through live music, comedy, theatre and other programming. When an event grows bigger than the building, it spreads to </a:t>
            </a:r>
            <a:r>
              <a:rPr lang="en-GB" dirty="0" err="1"/>
              <a:t>Ilosaari</a:t>
            </a:r>
            <a:r>
              <a:rPr lang="en-GB" dirty="0"/>
              <a:t> or moves to the arena.</a:t>
            </a:r>
          </a:p>
        </p:txBody>
      </p:sp>
      <p:sp>
        <p:nvSpPr>
          <p:cNvPr id="4" name="Dian numeron paikkamerkki 3">
            <a:extLst>
              <a:ext uri="{FF2B5EF4-FFF2-40B4-BE49-F238E27FC236}">
                <a16:creationId xmlns:a16="http://schemas.microsoft.com/office/drawing/2014/main" id="{5F69014A-7FED-7792-30B7-9E099F3CC350}"/>
              </a:ext>
            </a:extLst>
          </p:cNvPr>
          <p:cNvSpPr>
            <a:spLocks noGrp="1"/>
          </p:cNvSpPr>
          <p:nvPr>
            <p:ph type="sldNum" sz="quarter" idx="5"/>
          </p:nvPr>
        </p:nvSpPr>
        <p:spPr/>
        <p:txBody>
          <a:bodyPr/>
          <a:lstStyle/>
          <a:p>
            <a:fld id="{83BBBFD1-878F-9746-9C2D-A8ABD4770AD6}" type="slidenum">
              <a:rPr lang="fi-FI" smtClean="0"/>
              <a:t>12</a:t>
            </a:fld>
            <a:endParaRPr lang="fi-FI"/>
          </a:p>
        </p:txBody>
      </p:sp>
    </p:spTree>
    <p:extLst>
      <p:ext uri="{BB962C8B-B14F-4D97-AF65-F5344CB8AC3E}">
        <p14:creationId xmlns:p14="http://schemas.microsoft.com/office/powerpoint/2010/main" val="5340875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F2DD4-40B9-73F9-2E0A-F334561D4FA4}"/>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77177F97-CFB6-6C92-8CD6-63F66F77B357}"/>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6AA36F15-1107-58C9-5092-27A1262FBE77}"/>
              </a:ext>
            </a:extLst>
          </p:cNvPr>
          <p:cNvSpPr>
            <a:spLocks noGrp="1"/>
          </p:cNvSpPr>
          <p:nvPr>
            <p:ph type="body" idx="1"/>
          </p:nvPr>
        </p:nvSpPr>
        <p:spPr/>
        <p:txBody>
          <a:bodyPr/>
          <a:lstStyle/>
          <a:p>
            <a:r>
              <a:rPr lang="en-GB" b="1" dirty="0"/>
              <a:t>Conversation and hospitality run deep here. </a:t>
            </a:r>
            <a:r>
              <a:rPr lang="en-GB" dirty="0"/>
              <a:t>In North Karelia, people do not disappear into processes or screens. They are known by name, invited to the table, and asked — properly asked — how they are really doing. Whether you meet at a family celebration, at work, at the market square or for the very first time.</a:t>
            </a:r>
          </a:p>
          <a:p>
            <a:endParaRPr lang="en-GB" dirty="0"/>
          </a:p>
          <a:p>
            <a:r>
              <a:rPr lang="en-GB" dirty="0"/>
              <a:t>North Karelia ranked among the top three when people were asked where Finland’s nicest people live (Ilta-Sanomat, 2026). Recommendation scores are also strong: North Karelia receives an NPS of +57 as a place to live, and if work made moving possible, the score is +73.</a:t>
            </a:r>
          </a:p>
          <a:p>
            <a:endParaRPr lang="en-GB" dirty="0"/>
          </a:p>
          <a:p>
            <a:r>
              <a:rPr lang="en-GB" dirty="0"/>
              <a:t>Here, help comes before forms, Karelian pies before meetings, and truth before small talk. We are direct, sometimes maybe a little too honest, but never indifferent.</a:t>
            </a:r>
          </a:p>
          <a:p>
            <a:endParaRPr lang="en-GB" dirty="0"/>
          </a:p>
          <a:p>
            <a:r>
              <a:rPr lang="en-GB" dirty="0"/>
              <a:t>And that matters for how cooperation, studying, work and moving to the region feel.</a:t>
            </a:r>
          </a:p>
        </p:txBody>
      </p:sp>
      <p:sp>
        <p:nvSpPr>
          <p:cNvPr id="4" name="Dian numeron paikkamerkki 3">
            <a:extLst>
              <a:ext uri="{FF2B5EF4-FFF2-40B4-BE49-F238E27FC236}">
                <a16:creationId xmlns:a16="http://schemas.microsoft.com/office/drawing/2014/main" id="{1847CA65-05C8-1F28-3BB1-897CBE92B8E4}"/>
              </a:ext>
            </a:extLst>
          </p:cNvPr>
          <p:cNvSpPr>
            <a:spLocks noGrp="1"/>
          </p:cNvSpPr>
          <p:nvPr>
            <p:ph type="sldNum" sz="quarter" idx="5"/>
          </p:nvPr>
        </p:nvSpPr>
        <p:spPr/>
        <p:txBody>
          <a:bodyPr/>
          <a:lstStyle/>
          <a:p>
            <a:fld id="{83BBBFD1-878F-9746-9C2D-A8ABD4770AD6}" type="slidenum">
              <a:rPr lang="fi-FI" smtClean="0"/>
              <a:t>13</a:t>
            </a:fld>
            <a:endParaRPr lang="fi-FI"/>
          </a:p>
        </p:txBody>
      </p:sp>
    </p:spTree>
    <p:extLst>
      <p:ext uri="{BB962C8B-B14F-4D97-AF65-F5344CB8AC3E}">
        <p14:creationId xmlns:p14="http://schemas.microsoft.com/office/powerpoint/2010/main" val="14636207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7851C-FA13-5DDD-4288-AB615044A591}"/>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FA9CF877-0BD1-D4A9-18CC-5725B8974931}"/>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F23029B5-08DC-9F3F-FEA2-B6A337632BCC}"/>
              </a:ext>
            </a:extLst>
          </p:cNvPr>
          <p:cNvSpPr>
            <a:spLocks noGrp="1"/>
          </p:cNvSpPr>
          <p:nvPr>
            <p:ph type="body" idx="1"/>
          </p:nvPr>
        </p:nvSpPr>
        <p:spPr/>
        <p:txBody>
          <a:bodyPr/>
          <a:lstStyle/>
          <a:p>
            <a:r>
              <a:rPr lang="en-GB" b="1" dirty="0"/>
              <a:t>Conversation and hospitality run deep here. </a:t>
            </a:r>
            <a:r>
              <a:rPr lang="en-GB" dirty="0"/>
              <a:t>In North Karelia, people do not disappear into processes or screens. They are known by name, invited to the table, and asked — properly asked — how they are really doing. Whether you meet at a family celebration, at work, at the market square or for the very first time.</a:t>
            </a:r>
          </a:p>
          <a:p>
            <a:endParaRPr lang="en-GB" dirty="0"/>
          </a:p>
          <a:p>
            <a:r>
              <a:rPr lang="en-GB" dirty="0"/>
              <a:t>North Karelia ranked among the top three when people were asked where Finland’s nicest people live (Ilta-Sanomat, 2026). Recommendation scores are also strong: North Karelia receives an NPS of +57 as a place to live, and if work made moving possible, the score is +73.</a:t>
            </a:r>
          </a:p>
          <a:p>
            <a:endParaRPr lang="en-GB" dirty="0"/>
          </a:p>
          <a:p>
            <a:r>
              <a:rPr lang="en-GB" dirty="0"/>
              <a:t>Here, help comes before forms, Karelian pies before meetings, and truth before small talk. We are direct, sometimes maybe a little too honest, but never indifferent.</a:t>
            </a:r>
          </a:p>
          <a:p>
            <a:endParaRPr lang="en-GB" dirty="0"/>
          </a:p>
          <a:p>
            <a:r>
              <a:rPr lang="en-GB" dirty="0"/>
              <a:t>And that matters for how cooperation, studying, work and moving to the region feel.</a:t>
            </a:r>
          </a:p>
        </p:txBody>
      </p:sp>
      <p:sp>
        <p:nvSpPr>
          <p:cNvPr id="4" name="Dian numeron paikkamerkki 3">
            <a:extLst>
              <a:ext uri="{FF2B5EF4-FFF2-40B4-BE49-F238E27FC236}">
                <a16:creationId xmlns:a16="http://schemas.microsoft.com/office/drawing/2014/main" id="{CC2D11CB-980C-F6A6-BFE7-5D2E2A68089D}"/>
              </a:ext>
            </a:extLst>
          </p:cNvPr>
          <p:cNvSpPr>
            <a:spLocks noGrp="1"/>
          </p:cNvSpPr>
          <p:nvPr>
            <p:ph type="sldNum" sz="quarter" idx="5"/>
          </p:nvPr>
        </p:nvSpPr>
        <p:spPr/>
        <p:txBody>
          <a:bodyPr/>
          <a:lstStyle/>
          <a:p>
            <a:fld id="{83BBBFD1-878F-9746-9C2D-A8ABD4770AD6}" type="slidenum">
              <a:rPr lang="fi-FI" smtClean="0"/>
              <a:t>14</a:t>
            </a:fld>
            <a:endParaRPr lang="fi-FI"/>
          </a:p>
        </p:txBody>
      </p:sp>
    </p:spTree>
    <p:extLst>
      <p:ext uri="{BB962C8B-B14F-4D97-AF65-F5344CB8AC3E}">
        <p14:creationId xmlns:p14="http://schemas.microsoft.com/office/powerpoint/2010/main" val="17041407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6E0AA-11FB-37E4-249D-AC69D38AEA41}"/>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6D51CAA9-45D5-936C-09A6-E8CD924578FA}"/>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98ECC35E-055D-5872-CEC7-06394FAE6B18}"/>
              </a:ext>
            </a:extLst>
          </p:cNvPr>
          <p:cNvSpPr>
            <a:spLocks noGrp="1"/>
          </p:cNvSpPr>
          <p:nvPr>
            <p:ph type="body" idx="1"/>
          </p:nvPr>
        </p:nvSpPr>
        <p:spPr/>
        <p:txBody>
          <a:bodyPr/>
          <a:lstStyle/>
          <a:p>
            <a:pPr>
              <a:lnSpc>
                <a:spcPct val="100000"/>
              </a:lnSpc>
              <a:spcBef>
                <a:spcPts val="0"/>
              </a:spcBef>
              <a:spcAft>
                <a:spcPts val="1200"/>
              </a:spcAft>
            </a:pPr>
            <a:r>
              <a:rPr lang="en-GB" dirty="0"/>
              <a:t>There is only one North Karelia, and it is the world’s most superlative North Karelia.</a:t>
            </a:r>
          </a:p>
        </p:txBody>
      </p:sp>
      <p:sp>
        <p:nvSpPr>
          <p:cNvPr id="4" name="Dian numeron paikkamerkki 3">
            <a:extLst>
              <a:ext uri="{FF2B5EF4-FFF2-40B4-BE49-F238E27FC236}">
                <a16:creationId xmlns:a16="http://schemas.microsoft.com/office/drawing/2014/main" id="{91A3DAFB-AD3A-63A3-251F-359DDFF19B19}"/>
              </a:ext>
            </a:extLst>
          </p:cNvPr>
          <p:cNvSpPr>
            <a:spLocks noGrp="1"/>
          </p:cNvSpPr>
          <p:nvPr>
            <p:ph type="sldNum" sz="quarter" idx="5"/>
          </p:nvPr>
        </p:nvSpPr>
        <p:spPr/>
        <p:txBody>
          <a:bodyPr/>
          <a:lstStyle/>
          <a:p>
            <a:fld id="{83BBBFD1-878F-9746-9C2D-A8ABD4770AD6}" type="slidenum">
              <a:rPr lang="fi-FI" smtClean="0"/>
              <a:t>15</a:t>
            </a:fld>
            <a:endParaRPr lang="fi-FI"/>
          </a:p>
        </p:txBody>
      </p:sp>
    </p:spTree>
    <p:extLst>
      <p:ext uri="{BB962C8B-B14F-4D97-AF65-F5344CB8AC3E}">
        <p14:creationId xmlns:p14="http://schemas.microsoft.com/office/powerpoint/2010/main" val="40830579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AD04D-6E5B-A969-FF64-23FC9731646F}"/>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A8F170BB-ED64-148C-66D7-EE7908264CE1}"/>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8D4B04C5-7842-EA03-81CC-D28892EB9C81}"/>
              </a:ext>
            </a:extLst>
          </p:cNvPr>
          <p:cNvSpPr>
            <a:spLocks noGrp="1"/>
          </p:cNvSpPr>
          <p:nvPr>
            <p:ph type="body" idx="1"/>
          </p:nvPr>
        </p:nvSpPr>
        <p:spPr/>
        <p:txBody>
          <a:bodyPr/>
          <a:lstStyle/>
          <a:p>
            <a:pPr>
              <a:lnSpc>
                <a:spcPct val="100000"/>
              </a:lnSpc>
              <a:spcBef>
                <a:spcPts val="0"/>
              </a:spcBef>
              <a:spcAft>
                <a:spcPts val="1200"/>
              </a:spcAft>
            </a:pPr>
            <a:r>
              <a:rPr lang="fi-FI" dirty="0"/>
              <a:t>Maailmassa on vain yksi Pohjois-Karjala ja se on maailman superlatiivisin Pohjois-Karjala. </a:t>
            </a:r>
          </a:p>
        </p:txBody>
      </p:sp>
      <p:sp>
        <p:nvSpPr>
          <p:cNvPr id="4" name="Dian numeron paikkamerkki 3">
            <a:extLst>
              <a:ext uri="{FF2B5EF4-FFF2-40B4-BE49-F238E27FC236}">
                <a16:creationId xmlns:a16="http://schemas.microsoft.com/office/drawing/2014/main" id="{400D9B15-DFE1-1499-902F-565306587A01}"/>
              </a:ext>
            </a:extLst>
          </p:cNvPr>
          <p:cNvSpPr>
            <a:spLocks noGrp="1"/>
          </p:cNvSpPr>
          <p:nvPr>
            <p:ph type="sldNum" sz="quarter" idx="5"/>
          </p:nvPr>
        </p:nvSpPr>
        <p:spPr/>
        <p:txBody>
          <a:bodyPr/>
          <a:lstStyle/>
          <a:p>
            <a:fld id="{83BBBFD1-878F-9746-9C2D-A8ABD4770AD6}" type="slidenum">
              <a:rPr lang="fi-FI" smtClean="0"/>
              <a:t>16</a:t>
            </a:fld>
            <a:endParaRPr lang="fi-FI"/>
          </a:p>
        </p:txBody>
      </p:sp>
    </p:spTree>
    <p:extLst>
      <p:ext uri="{BB962C8B-B14F-4D97-AF65-F5344CB8AC3E}">
        <p14:creationId xmlns:p14="http://schemas.microsoft.com/office/powerpoint/2010/main" val="14079265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loitusdia">
    <p:bg>
      <p:bgPr>
        <a:solidFill>
          <a:schemeClr val="accent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6784357-FB71-7DA5-0030-93F9F964C8B9}"/>
              </a:ext>
            </a:extLst>
          </p:cNvPr>
          <p:cNvSpPr>
            <a:spLocks noGrp="1"/>
          </p:cNvSpPr>
          <p:nvPr>
            <p:ph type="dt" sz="half" idx="10"/>
          </p:nvPr>
        </p:nvSpPr>
        <p:spPr/>
        <p:txBody>
          <a:bodyPr/>
          <a:lstStyle>
            <a:lvl1pPr>
              <a:defRPr>
                <a:solidFill>
                  <a:schemeClr val="bg1"/>
                </a:solidFill>
              </a:defRPr>
            </a:lvl1pPr>
          </a:lstStyle>
          <a:p>
            <a:fld id="{4881D904-735E-2D40-837C-B0686376B2A3}" type="datetimeFigureOut">
              <a:rPr lang="en-FI" smtClean="0"/>
              <a:pPr/>
              <a:t>10/6/26</a:t>
            </a:fld>
            <a:endParaRPr lang="en-FI"/>
          </a:p>
        </p:txBody>
      </p:sp>
      <p:sp>
        <p:nvSpPr>
          <p:cNvPr id="5" name="Footer Placeholder 4">
            <a:extLst>
              <a:ext uri="{FF2B5EF4-FFF2-40B4-BE49-F238E27FC236}">
                <a16:creationId xmlns:a16="http://schemas.microsoft.com/office/drawing/2014/main" id="{9CF62231-29DA-AB13-7039-D5E00749ADAE}"/>
              </a:ext>
            </a:extLst>
          </p:cNvPr>
          <p:cNvSpPr>
            <a:spLocks noGrp="1"/>
          </p:cNvSpPr>
          <p:nvPr>
            <p:ph type="ftr" sz="quarter" idx="11"/>
          </p:nvPr>
        </p:nvSpPr>
        <p:spPr/>
        <p:txBody>
          <a:bodyPr/>
          <a:lstStyle>
            <a:lvl1pPr>
              <a:defRPr>
                <a:solidFill>
                  <a:schemeClr val="bg1"/>
                </a:solidFill>
              </a:defRPr>
            </a:lvl1pPr>
          </a:lstStyle>
          <a:p>
            <a:endParaRPr lang="en-FI"/>
          </a:p>
        </p:txBody>
      </p:sp>
      <p:sp>
        <p:nvSpPr>
          <p:cNvPr id="6" name="Slide Number Placeholder 5">
            <a:extLst>
              <a:ext uri="{FF2B5EF4-FFF2-40B4-BE49-F238E27FC236}">
                <a16:creationId xmlns:a16="http://schemas.microsoft.com/office/drawing/2014/main" id="{081A2CDD-8EF6-B0DE-71CB-89A9DDC4A73D}"/>
              </a:ext>
            </a:extLst>
          </p:cNvPr>
          <p:cNvSpPr>
            <a:spLocks noGrp="1"/>
          </p:cNvSpPr>
          <p:nvPr>
            <p:ph type="sldNum" sz="quarter" idx="12"/>
          </p:nvPr>
        </p:nvSpPr>
        <p:spPr/>
        <p:txBody>
          <a:bodyPr/>
          <a:lstStyle>
            <a:lvl1pPr>
              <a:defRPr>
                <a:solidFill>
                  <a:schemeClr val="bg1"/>
                </a:solidFill>
              </a:defRPr>
            </a:lvl1pPr>
          </a:lstStyle>
          <a:p>
            <a:fld id="{1757FB66-2FBB-E04B-878D-0788931B5356}" type="slidenum">
              <a:rPr lang="en-FI" smtClean="0"/>
              <a:pPr/>
              <a:t>‹#›</a:t>
            </a:fld>
            <a:endParaRPr lang="en-FI"/>
          </a:p>
        </p:txBody>
      </p:sp>
      <p:pic>
        <p:nvPicPr>
          <p:cNvPr id="7" name="Kuva 6" descr="Kuva, joka sisältää kohteen Fontti, Grafiikka, teksti, punainen&#10;&#10;Kuvaus luotu automaattisesti">
            <a:extLst>
              <a:ext uri="{FF2B5EF4-FFF2-40B4-BE49-F238E27FC236}">
                <a16:creationId xmlns:a16="http://schemas.microsoft.com/office/drawing/2014/main" id="{040E4022-C859-79FC-1884-DBEA37CC5A3F}"/>
              </a:ext>
            </a:extLst>
          </p:cNvPr>
          <p:cNvPicPr>
            <a:picLocks noChangeAspect="1"/>
          </p:cNvPicPr>
          <p:nvPr userDrawn="1"/>
        </p:nvPicPr>
        <p:blipFill>
          <a:blip r:embed="rId2" cstate="email">
            <a:extLst>
              <a:ext uri="{28A0092B-C50C-407E-A947-70E740481C1C}">
                <a14:useLocalDpi xmlns:a14="http://schemas.microsoft.com/office/drawing/2010/main"/>
              </a:ext>
            </a:extLst>
          </a:blip>
          <a:srcRect r="2828"/>
          <a:stretch/>
        </p:blipFill>
        <p:spPr>
          <a:xfrm>
            <a:off x="2319693" y="1982227"/>
            <a:ext cx="7552613" cy="2048074"/>
          </a:xfrm>
          <a:prstGeom prst="rect">
            <a:avLst/>
          </a:prstGeom>
        </p:spPr>
      </p:pic>
      <p:sp>
        <p:nvSpPr>
          <p:cNvPr id="3" name="Subtitle 2">
            <a:extLst>
              <a:ext uri="{FF2B5EF4-FFF2-40B4-BE49-F238E27FC236}">
                <a16:creationId xmlns:a16="http://schemas.microsoft.com/office/drawing/2014/main" id="{F952A5F7-AFAE-614A-19FE-60F3653A3364}"/>
              </a:ext>
            </a:extLst>
          </p:cNvPr>
          <p:cNvSpPr>
            <a:spLocks noGrp="1"/>
          </p:cNvSpPr>
          <p:nvPr>
            <p:ph type="subTitle" idx="1"/>
          </p:nvPr>
        </p:nvSpPr>
        <p:spPr>
          <a:xfrm>
            <a:off x="838200" y="4030301"/>
            <a:ext cx="10515600" cy="1437197"/>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FI"/>
          </a:p>
        </p:txBody>
      </p:sp>
      <p:sp>
        <p:nvSpPr>
          <p:cNvPr id="8" name="Suorakulmio 7">
            <a:extLst>
              <a:ext uri="{FF2B5EF4-FFF2-40B4-BE49-F238E27FC236}">
                <a16:creationId xmlns:a16="http://schemas.microsoft.com/office/drawing/2014/main" id="{2CC02EF6-B400-24A2-6941-605EA5878B2C}"/>
              </a:ext>
            </a:extLst>
          </p:cNvPr>
          <p:cNvSpPr/>
          <p:nvPr userDrawn="1"/>
        </p:nvSpPr>
        <p:spPr>
          <a:xfrm>
            <a:off x="11564066" y="4826382"/>
            <a:ext cx="627934" cy="203161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597429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Otsikkodia">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EED49-45A1-BE42-7F35-D84A74904B6B}"/>
              </a:ext>
            </a:extLst>
          </p:cNvPr>
          <p:cNvSpPr>
            <a:spLocks noGrp="1"/>
          </p:cNvSpPr>
          <p:nvPr>
            <p:ph type="ctrTitle"/>
          </p:nvPr>
        </p:nvSpPr>
        <p:spPr>
          <a:xfrm>
            <a:off x="838199" y="1122363"/>
            <a:ext cx="10515599" cy="2387600"/>
          </a:xfrm>
        </p:spPr>
        <p:txBody>
          <a:bodyPr anchor="b"/>
          <a:lstStyle>
            <a:lvl1pPr algn="ctr">
              <a:defRPr sz="6000" b="1">
                <a:solidFill>
                  <a:schemeClr val="bg1"/>
                </a:solidFill>
              </a:defRPr>
            </a:lvl1pPr>
          </a:lstStyle>
          <a:p>
            <a:r>
              <a:rPr lang="fi-FI"/>
              <a:t>Muokkaa ots. perustyyl. napsautt.</a:t>
            </a:r>
            <a:endParaRPr lang="en-FI"/>
          </a:p>
        </p:txBody>
      </p:sp>
      <p:sp>
        <p:nvSpPr>
          <p:cNvPr id="3" name="Subtitle 2">
            <a:extLst>
              <a:ext uri="{FF2B5EF4-FFF2-40B4-BE49-F238E27FC236}">
                <a16:creationId xmlns:a16="http://schemas.microsoft.com/office/drawing/2014/main" id="{F952A5F7-AFAE-614A-19FE-60F3653A3364}"/>
              </a:ext>
            </a:extLst>
          </p:cNvPr>
          <p:cNvSpPr>
            <a:spLocks noGrp="1"/>
          </p:cNvSpPr>
          <p:nvPr>
            <p:ph type="subTitle" idx="1"/>
          </p:nvPr>
        </p:nvSpPr>
        <p:spPr>
          <a:xfrm>
            <a:off x="838200" y="3602038"/>
            <a:ext cx="105156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FI"/>
          </a:p>
        </p:txBody>
      </p:sp>
      <p:sp>
        <p:nvSpPr>
          <p:cNvPr id="4" name="Date Placeholder 3">
            <a:extLst>
              <a:ext uri="{FF2B5EF4-FFF2-40B4-BE49-F238E27FC236}">
                <a16:creationId xmlns:a16="http://schemas.microsoft.com/office/drawing/2014/main" id="{86784357-FB71-7DA5-0030-93F9F964C8B9}"/>
              </a:ext>
            </a:extLst>
          </p:cNvPr>
          <p:cNvSpPr>
            <a:spLocks noGrp="1"/>
          </p:cNvSpPr>
          <p:nvPr>
            <p:ph type="dt" sz="half" idx="10"/>
          </p:nvPr>
        </p:nvSpPr>
        <p:spPr/>
        <p:txBody>
          <a:bodyPr/>
          <a:lstStyle>
            <a:lvl1pPr>
              <a:defRPr>
                <a:solidFill>
                  <a:schemeClr val="bg1"/>
                </a:solidFill>
              </a:defRPr>
            </a:lvl1pPr>
          </a:lstStyle>
          <a:p>
            <a:fld id="{4881D904-735E-2D40-837C-B0686376B2A3}" type="datetimeFigureOut">
              <a:rPr lang="en-FI" smtClean="0"/>
              <a:pPr/>
              <a:t>10/6/26</a:t>
            </a:fld>
            <a:endParaRPr lang="en-FI"/>
          </a:p>
        </p:txBody>
      </p:sp>
      <p:sp>
        <p:nvSpPr>
          <p:cNvPr id="5" name="Footer Placeholder 4">
            <a:extLst>
              <a:ext uri="{FF2B5EF4-FFF2-40B4-BE49-F238E27FC236}">
                <a16:creationId xmlns:a16="http://schemas.microsoft.com/office/drawing/2014/main" id="{9CF62231-29DA-AB13-7039-D5E00749ADAE}"/>
              </a:ext>
            </a:extLst>
          </p:cNvPr>
          <p:cNvSpPr>
            <a:spLocks noGrp="1"/>
          </p:cNvSpPr>
          <p:nvPr>
            <p:ph type="ftr" sz="quarter" idx="11"/>
          </p:nvPr>
        </p:nvSpPr>
        <p:spPr/>
        <p:txBody>
          <a:bodyPr/>
          <a:lstStyle>
            <a:lvl1pPr>
              <a:defRPr>
                <a:solidFill>
                  <a:schemeClr val="bg1"/>
                </a:solidFill>
              </a:defRPr>
            </a:lvl1pPr>
          </a:lstStyle>
          <a:p>
            <a:endParaRPr lang="en-FI"/>
          </a:p>
        </p:txBody>
      </p:sp>
      <p:sp>
        <p:nvSpPr>
          <p:cNvPr id="6" name="Slide Number Placeholder 5">
            <a:extLst>
              <a:ext uri="{FF2B5EF4-FFF2-40B4-BE49-F238E27FC236}">
                <a16:creationId xmlns:a16="http://schemas.microsoft.com/office/drawing/2014/main" id="{081A2CDD-8EF6-B0DE-71CB-89A9DDC4A73D}"/>
              </a:ext>
            </a:extLst>
          </p:cNvPr>
          <p:cNvSpPr>
            <a:spLocks noGrp="1"/>
          </p:cNvSpPr>
          <p:nvPr>
            <p:ph type="sldNum" sz="quarter" idx="12"/>
          </p:nvPr>
        </p:nvSpPr>
        <p:spPr/>
        <p:txBody>
          <a:bodyPr/>
          <a:lstStyle>
            <a:lvl1pPr>
              <a:defRPr>
                <a:solidFill>
                  <a:schemeClr val="bg1"/>
                </a:solidFill>
              </a:defRPr>
            </a:lvl1pPr>
          </a:lstStyle>
          <a:p>
            <a:fld id="{1757FB66-2FBB-E04B-878D-0788931B5356}" type="slidenum">
              <a:rPr lang="en-FI" smtClean="0"/>
              <a:pPr/>
              <a:t>‹#›</a:t>
            </a:fld>
            <a:endParaRPr lang="en-FI"/>
          </a:p>
        </p:txBody>
      </p:sp>
    </p:spTree>
    <p:extLst>
      <p:ext uri="{BB962C8B-B14F-4D97-AF65-F5344CB8AC3E}">
        <p14:creationId xmlns:p14="http://schemas.microsoft.com/office/powerpoint/2010/main" val="3780542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Otsikkodia">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EED49-45A1-BE42-7F35-D84A74904B6B}"/>
              </a:ext>
            </a:extLst>
          </p:cNvPr>
          <p:cNvSpPr>
            <a:spLocks noGrp="1"/>
          </p:cNvSpPr>
          <p:nvPr>
            <p:ph type="ctrTitle"/>
          </p:nvPr>
        </p:nvSpPr>
        <p:spPr>
          <a:xfrm>
            <a:off x="838199" y="2071268"/>
            <a:ext cx="10515599" cy="2387600"/>
          </a:xfrm>
        </p:spPr>
        <p:txBody>
          <a:bodyPr anchor="ctr" anchorCtr="0"/>
          <a:lstStyle>
            <a:lvl1pPr algn="ctr">
              <a:defRPr sz="6000" b="1">
                <a:solidFill>
                  <a:schemeClr val="bg1"/>
                </a:solidFill>
              </a:defRPr>
            </a:lvl1pPr>
          </a:lstStyle>
          <a:p>
            <a:r>
              <a:rPr lang="fi-FI"/>
              <a:t>Muokkaa ots. perustyyl. napsautt.</a:t>
            </a:r>
            <a:endParaRPr lang="en-FI"/>
          </a:p>
        </p:txBody>
      </p:sp>
      <p:sp>
        <p:nvSpPr>
          <p:cNvPr id="4" name="Date Placeholder 3">
            <a:extLst>
              <a:ext uri="{FF2B5EF4-FFF2-40B4-BE49-F238E27FC236}">
                <a16:creationId xmlns:a16="http://schemas.microsoft.com/office/drawing/2014/main" id="{86784357-FB71-7DA5-0030-93F9F964C8B9}"/>
              </a:ext>
            </a:extLst>
          </p:cNvPr>
          <p:cNvSpPr>
            <a:spLocks noGrp="1"/>
          </p:cNvSpPr>
          <p:nvPr>
            <p:ph type="dt" sz="half" idx="10"/>
          </p:nvPr>
        </p:nvSpPr>
        <p:spPr/>
        <p:txBody>
          <a:bodyPr/>
          <a:lstStyle>
            <a:lvl1pPr>
              <a:defRPr>
                <a:solidFill>
                  <a:schemeClr val="bg1"/>
                </a:solidFill>
              </a:defRPr>
            </a:lvl1pPr>
          </a:lstStyle>
          <a:p>
            <a:fld id="{4881D904-735E-2D40-837C-B0686376B2A3}" type="datetimeFigureOut">
              <a:rPr lang="en-FI" smtClean="0"/>
              <a:pPr/>
              <a:t>10/6/26</a:t>
            </a:fld>
            <a:endParaRPr lang="en-FI"/>
          </a:p>
        </p:txBody>
      </p:sp>
      <p:sp>
        <p:nvSpPr>
          <p:cNvPr id="5" name="Footer Placeholder 4">
            <a:extLst>
              <a:ext uri="{FF2B5EF4-FFF2-40B4-BE49-F238E27FC236}">
                <a16:creationId xmlns:a16="http://schemas.microsoft.com/office/drawing/2014/main" id="{9CF62231-29DA-AB13-7039-D5E00749ADAE}"/>
              </a:ext>
            </a:extLst>
          </p:cNvPr>
          <p:cNvSpPr>
            <a:spLocks noGrp="1"/>
          </p:cNvSpPr>
          <p:nvPr>
            <p:ph type="ftr" sz="quarter" idx="11"/>
          </p:nvPr>
        </p:nvSpPr>
        <p:spPr/>
        <p:txBody>
          <a:bodyPr/>
          <a:lstStyle>
            <a:lvl1pPr>
              <a:defRPr>
                <a:solidFill>
                  <a:schemeClr val="bg1"/>
                </a:solidFill>
              </a:defRPr>
            </a:lvl1pPr>
          </a:lstStyle>
          <a:p>
            <a:endParaRPr lang="en-FI"/>
          </a:p>
        </p:txBody>
      </p:sp>
      <p:sp>
        <p:nvSpPr>
          <p:cNvPr id="6" name="Slide Number Placeholder 5">
            <a:extLst>
              <a:ext uri="{FF2B5EF4-FFF2-40B4-BE49-F238E27FC236}">
                <a16:creationId xmlns:a16="http://schemas.microsoft.com/office/drawing/2014/main" id="{081A2CDD-8EF6-B0DE-71CB-89A9DDC4A73D}"/>
              </a:ext>
            </a:extLst>
          </p:cNvPr>
          <p:cNvSpPr>
            <a:spLocks noGrp="1"/>
          </p:cNvSpPr>
          <p:nvPr>
            <p:ph type="sldNum" sz="quarter" idx="12"/>
          </p:nvPr>
        </p:nvSpPr>
        <p:spPr/>
        <p:txBody>
          <a:bodyPr/>
          <a:lstStyle>
            <a:lvl1pPr>
              <a:defRPr>
                <a:solidFill>
                  <a:schemeClr val="bg1"/>
                </a:solidFill>
              </a:defRPr>
            </a:lvl1pPr>
          </a:lstStyle>
          <a:p>
            <a:fld id="{1757FB66-2FBB-E04B-878D-0788931B5356}" type="slidenum">
              <a:rPr lang="en-FI" smtClean="0"/>
              <a:pPr/>
              <a:t>‹#›</a:t>
            </a:fld>
            <a:endParaRPr lang="en-FI"/>
          </a:p>
        </p:txBody>
      </p:sp>
    </p:spTree>
    <p:extLst>
      <p:ext uri="{BB962C8B-B14F-4D97-AF65-F5344CB8AC3E}">
        <p14:creationId xmlns:p14="http://schemas.microsoft.com/office/powerpoint/2010/main" val="2736717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09786-F92C-D71C-D7A2-BA321B035505}"/>
              </a:ext>
            </a:extLst>
          </p:cNvPr>
          <p:cNvSpPr>
            <a:spLocks noGrp="1"/>
          </p:cNvSpPr>
          <p:nvPr>
            <p:ph type="title"/>
          </p:nvPr>
        </p:nvSpPr>
        <p:spPr>
          <a:xfrm>
            <a:off x="831850" y="1709738"/>
            <a:ext cx="10515600" cy="2852737"/>
          </a:xfrm>
        </p:spPr>
        <p:txBody>
          <a:bodyPr anchor="b"/>
          <a:lstStyle>
            <a:lvl1pPr>
              <a:defRPr sz="6000">
                <a:solidFill>
                  <a:srgbClr val="FF0000"/>
                </a:solidFill>
              </a:defRPr>
            </a:lvl1pPr>
          </a:lstStyle>
          <a:p>
            <a:r>
              <a:rPr lang="fi-FI"/>
              <a:t>Muokkaa ots. perustyyl. napsautt.</a:t>
            </a:r>
            <a:endParaRPr lang="en-FI"/>
          </a:p>
        </p:txBody>
      </p:sp>
      <p:sp>
        <p:nvSpPr>
          <p:cNvPr id="3" name="Text Placeholder 2">
            <a:extLst>
              <a:ext uri="{FF2B5EF4-FFF2-40B4-BE49-F238E27FC236}">
                <a16:creationId xmlns:a16="http://schemas.microsoft.com/office/drawing/2014/main" id="{1CD3E589-A05B-8EC0-E174-1F1BCDD23D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Date Placeholder 3">
            <a:extLst>
              <a:ext uri="{FF2B5EF4-FFF2-40B4-BE49-F238E27FC236}">
                <a16:creationId xmlns:a16="http://schemas.microsoft.com/office/drawing/2014/main" id="{858924FB-82E4-F211-87E4-C73066B6F295}"/>
              </a:ext>
            </a:extLst>
          </p:cNvPr>
          <p:cNvSpPr>
            <a:spLocks noGrp="1"/>
          </p:cNvSpPr>
          <p:nvPr>
            <p:ph type="dt" sz="half" idx="10"/>
          </p:nvPr>
        </p:nvSpPr>
        <p:spPr/>
        <p:txBody>
          <a:bodyPr/>
          <a:lstStyle/>
          <a:p>
            <a:fld id="{4881D904-735E-2D40-837C-B0686376B2A3}" type="datetimeFigureOut">
              <a:rPr lang="en-FI" smtClean="0"/>
              <a:t>10/6/26</a:t>
            </a:fld>
            <a:endParaRPr lang="en-FI"/>
          </a:p>
        </p:txBody>
      </p:sp>
      <p:sp>
        <p:nvSpPr>
          <p:cNvPr id="5" name="Footer Placeholder 4">
            <a:extLst>
              <a:ext uri="{FF2B5EF4-FFF2-40B4-BE49-F238E27FC236}">
                <a16:creationId xmlns:a16="http://schemas.microsoft.com/office/drawing/2014/main" id="{42BA6338-108E-F955-F815-4211B73768BE}"/>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7033CDCE-16E1-3005-B65F-56339B2D1D57}"/>
              </a:ext>
            </a:extLst>
          </p:cNvPr>
          <p:cNvSpPr>
            <a:spLocks noGrp="1"/>
          </p:cNvSpPr>
          <p:nvPr>
            <p:ph type="sldNum" sz="quarter" idx="12"/>
          </p:nvPr>
        </p:nvSpPr>
        <p:spPr/>
        <p:txBody>
          <a:bodyPr/>
          <a:lstStyle/>
          <a:p>
            <a:fld id="{1757FB66-2FBB-E04B-878D-0788931B5356}" type="slidenum">
              <a:rPr lang="en-FI" smtClean="0"/>
              <a:t>‹#›</a:t>
            </a:fld>
            <a:endParaRPr lang="en-FI"/>
          </a:p>
        </p:txBody>
      </p:sp>
    </p:spTree>
    <p:extLst>
      <p:ext uri="{BB962C8B-B14F-4D97-AF65-F5344CB8AC3E}">
        <p14:creationId xmlns:p14="http://schemas.microsoft.com/office/powerpoint/2010/main" val="2910702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CC7A5-0610-A912-A60E-BE3B92985925}"/>
              </a:ext>
            </a:extLst>
          </p:cNvPr>
          <p:cNvSpPr>
            <a:spLocks noGrp="1"/>
          </p:cNvSpPr>
          <p:nvPr>
            <p:ph type="title"/>
          </p:nvPr>
        </p:nvSpPr>
        <p:spPr/>
        <p:txBody>
          <a:bodyPr/>
          <a:lstStyle>
            <a:lvl1pPr>
              <a:defRPr>
                <a:solidFill>
                  <a:srgbClr val="FF0000"/>
                </a:solidFill>
              </a:defRPr>
            </a:lvl1pPr>
          </a:lstStyle>
          <a:p>
            <a:r>
              <a:rPr lang="fi-FI"/>
              <a:t>Muokkaa ots. perustyyl. napsautt.</a:t>
            </a:r>
            <a:endParaRPr lang="en-FI"/>
          </a:p>
        </p:txBody>
      </p:sp>
      <p:sp>
        <p:nvSpPr>
          <p:cNvPr id="3" name="Content Placeholder 2">
            <a:extLst>
              <a:ext uri="{FF2B5EF4-FFF2-40B4-BE49-F238E27FC236}">
                <a16:creationId xmlns:a16="http://schemas.microsoft.com/office/drawing/2014/main" id="{ECF4A269-5CC9-4CA0-A956-FF8D129B87FD}"/>
              </a:ext>
            </a:extLst>
          </p:cNvPr>
          <p:cNvSpPr>
            <a:spLocks noGrp="1"/>
          </p:cNvSpPr>
          <p:nvPr>
            <p:ph idx="1"/>
          </p:nvPr>
        </p:nvSpPr>
        <p:spPr/>
        <p:txBody>
          <a:bodyPr/>
          <a:lstStyle>
            <a:lvl1pPr marL="449263" indent="-449263">
              <a:tabLst>
                <a:tab pos="361950" algn="l"/>
              </a:tabLst>
              <a:defRPr sz="2800"/>
            </a:lvl1pPr>
            <a:lvl2pPr marL="449263" indent="-449263">
              <a:tabLst>
                <a:tab pos="449263" algn="l"/>
              </a:tabLst>
              <a:defRPr sz="2800"/>
            </a:lvl2pPr>
            <a:lvl3pPr marL="449263" indent="-449263">
              <a:tabLst>
                <a:tab pos="449263" algn="l"/>
              </a:tabLst>
              <a:defRPr sz="2800"/>
            </a:lvl3pPr>
            <a:lvl4pPr marL="449263" indent="-449263">
              <a:tabLst>
                <a:tab pos="449263" algn="l"/>
              </a:tabLst>
              <a:defRPr sz="2800"/>
            </a:lvl4pPr>
            <a:lvl5pPr marL="449263" indent="-449263">
              <a:tabLst>
                <a:tab pos="449263" algn="l"/>
              </a:tabLst>
              <a:defRPr sz="2800"/>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i-FI" sz="2800" b="0" i="0" u="none" strike="noStrike" kern="1200" cap="none" spc="0" normalizeH="0" baseline="0" noProof="0">
                <a:ln>
                  <a:noFill/>
                </a:ln>
                <a:solidFill>
                  <a:prstClr val="black"/>
                </a:solidFill>
                <a:effectLst/>
                <a:uLnTx/>
                <a:uFillTx/>
                <a:latin typeface="Ubuntu"/>
                <a:ea typeface="+mn-ea"/>
                <a:cs typeface="+mn-cs"/>
              </a:rPr>
              <a:t>Muokkaa tekstin perustyylejä napsauttamalla</a:t>
            </a:r>
          </a:p>
          <a:p>
            <a:pPr marL="2286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i-FI" sz="2800" b="0" i="0" u="none" strike="noStrike" kern="1200" cap="none" spc="0" normalizeH="0" baseline="0" noProof="0">
                <a:ln>
                  <a:noFill/>
                </a:ln>
                <a:solidFill>
                  <a:prstClr val="black"/>
                </a:solidFill>
                <a:effectLst/>
                <a:uLnTx/>
                <a:uFillTx/>
                <a:latin typeface="Ubuntu"/>
                <a:ea typeface="+mn-ea"/>
                <a:cs typeface="+mn-cs"/>
              </a:rPr>
              <a:t>toinen taso</a:t>
            </a:r>
          </a:p>
          <a:p>
            <a:pPr marL="2286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i-FI" sz="2800" b="0" i="0" u="none" strike="noStrike" kern="1200" cap="none" spc="0" normalizeH="0" baseline="0" noProof="0">
                <a:ln>
                  <a:noFill/>
                </a:ln>
                <a:solidFill>
                  <a:prstClr val="black"/>
                </a:solidFill>
                <a:effectLst/>
                <a:uLnTx/>
                <a:uFillTx/>
                <a:latin typeface="Ubuntu"/>
                <a:ea typeface="+mn-ea"/>
                <a:cs typeface="+mn-cs"/>
              </a:rPr>
              <a:t>kolmas taso</a:t>
            </a:r>
          </a:p>
          <a:p>
            <a:pPr marL="228600" marR="0" lvl="3"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i-FI" sz="2800" b="0" i="0" u="none" strike="noStrike" kern="1200" cap="none" spc="0" normalizeH="0" baseline="0" noProof="0">
                <a:ln>
                  <a:noFill/>
                </a:ln>
                <a:solidFill>
                  <a:prstClr val="black"/>
                </a:solidFill>
                <a:effectLst/>
                <a:uLnTx/>
                <a:uFillTx/>
                <a:latin typeface="Ubuntu"/>
                <a:ea typeface="+mn-ea"/>
                <a:cs typeface="+mn-cs"/>
              </a:rPr>
              <a:t>neljäs taso</a:t>
            </a:r>
          </a:p>
          <a:p>
            <a:pPr marL="2286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i-FI" sz="2800" b="0" i="0" u="none" strike="noStrike" kern="1200" cap="none" spc="0" normalizeH="0" baseline="0" noProof="0">
                <a:ln>
                  <a:noFill/>
                </a:ln>
                <a:solidFill>
                  <a:prstClr val="black"/>
                </a:solidFill>
                <a:effectLst/>
                <a:uLnTx/>
                <a:uFillTx/>
                <a:latin typeface="Ubuntu"/>
                <a:ea typeface="+mn-ea"/>
                <a:cs typeface="+mn-cs"/>
              </a:rPr>
              <a:t>viides taso</a:t>
            </a:r>
            <a:endParaRPr kumimoji="0" lang="en-FI" sz="1800" b="0" i="0" u="none" strike="noStrike" kern="1200" cap="none" spc="0" normalizeH="0" baseline="0" noProof="0">
              <a:ln>
                <a:noFill/>
              </a:ln>
              <a:solidFill>
                <a:prstClr val="black"/>
              </a:solidFill>
              <a:effectLst/>
              <a:uLnTx/>
              <a:uFillTx/>
              <a:latin typeface="Ubuntu"/>
              <a:ea typeface="+mn-ea"/>
              <a:cs typeface="+mn-cs"/>
            </a:endParaRPr>
          </a:p>
        </p:txBody>
      </p:sp>
      <p:sp>
        <p:nvSpPr>
          <p:cNvPr id="4" name="Date Placeholder 3">
            <a:extLst>
              <a:ext uri="{FF2B5EF4-FFF2-40B4-BE49-F238E27FC236}">
                <a16:creationId xmlns:a16="http://schemas.microsoft.com/office/drawing/2014/main" id="{130AEAC7-56A7-7664-AA53-6BAB7C20FBD5}"/>
              </a:ext>
            </a:extLst>
          </p:cNvPr>
          <p:cNvSpPr>
            <a:spLocks noGrp="1"/>
          </p:cNvSpPr>
          <p:nvPr>
            <p:ph type="dt" sz="half" idx="10"/>
          </p:nvPr>
        </p:nvSpPr>
        <p:spPr/>
        <p:txBody>
          <a:bodyPr/>
          <a:lstStyle/>
          <a:p>
            <a:fld id="{4881D904-735E-2D40-837C-B0686376B2A3}" type="datetimeFigureOut">
              <a:rPr lang="en-FI" smtClean="0"/>
              <a:t>10/6/26</a:t>
            </a:fld>
            <a:endParaRPr lang="en-FI"/>
          </a:p>
        </p:txBody>
      </p:sp>
      <p:sp>
        <p:nvSpPr>
          <p:cNvPr id="5" name="Footer Placeholder 4">
            <a:extLst>
              <a:ext uri="{FF2B5EF4-FFF2-40B4-BE49-F238E27FC236}">
                <a16:creationId xmlns:a16="http://schemas.microsoft.com/office/drawing/2014/main" id="{1E162092-275A-13B4-B50D-AA8E618D672B}"/>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EDEF60E8-D6C7-2D32-8552-939EBDC97F20}"/>
              </a:ext>
            </a:extLst>
          </p:cNvPr>
          <p:cNvSpPr>
            <a:spLocks noGrp="1"/>
          </p:cNvSpPr>
          <p:nvPr>
            <p:ph type="sldNum" sz="quarter" idx="12"/>
          </p:nvPr>
        </p:nvSpPr>
        <p:spPr/>
        <p:txBody>
          <a:bodyPr/>
          <a:lstStyle/>
          <a:p>
            <a:fld id="{1757FB66-2FBB-E04B-878D-0788931B5356}" type="slidenum">
              <a:rPr lang="en-FI" smtClean="0"/>
              <a:t>‹#›</a:t>
            </a:fld>
            <a:endParaRPr lang="en-FI"/>
          </a:p>
        </p:txBody>
      </p:sp>
    </p:spTree>
    <p:extLst>
      <p:ext uri="{BB962C8B-B14F-4D97-AF65-F5344CB8AC3E}">
        <p14:creationId xmlns:p14="http://schemas.microsoft.com/office/powerpoint/2010/main" val="3939246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 Sisennetty listau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30AEAC7-56A7-7664-AA53-6BAB7C20FBD5}"/>
              </a:ext>
            </a:extLst>
          </p:cNvPr>
          <p:cNvSpPr>
            <a:spLocks noGrp="1"/>
          </p:cNvSpPr>
          <p:nvPr>
            <p:ph type="dt" sz="half" idx="10"/>
          </p:nvPr>
        </p:nvSpPr>
        <p:spPr/>
        <p:txBody>
          <a:bodyPr/>
          <a:lstStyle/>
          <a:p>
            <a:fld id="{4881D904-735E-2D40-837C-B0686376B2A3}" type="datetimeFigureOut">
              <a:rPr lang="en-FI" smtClean="0"/>
              <a:t>10/6/26</a:t>
            </a:fld>
            <a:endParaRPr lang="en-FI"/>
          </a:p>
        </p:txBody>
      </p:sp>
      <p:sp>
        <p:nvSpPr>
          <p:cNvPr id="5" name="Footer Placeholder 4">
            <a:extLst>
              <a:ext uri="{FF2B5EF4-FFF2-40B4-BE49-F238E27FC236}">
                <a16:creationId xmlns:a16="http://schemas.microsoft.com/office/drawing/2014/main" id="{1E162092-275A-13B4-B50D-AA8E618D672B}"/>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EDEF60E8-D6C7-2D32-8552-939EBDC97F20}"/>
              </a:ext>
            </a:extLst>
          </p:cNvPr>
          <p:cNvSpPr>
            <a:spLocks noGrp="1"/>
          </p:cNvSpPr>
          <p:nvPr>
            <p:ph type="sldNum" sz="quarter" idx="12"/>
          </p:nvPr>
        </p:nvSpPr>
        <p:spPr/>
        <p:txBody>
          <a:bodyPr/>
          <a:lstStyle/>
          <a:p>
            <a:fld id="{1757FB66-2FBB-E04B-878D-0788931B5356}" type="slidenum">
              <a:rPr lang="en-FI" smtClean="0"/>
              <a:t>‹#›</a:t>
            </a:fld>
            <a:endParaRPr lang="en-FI"/>
          </a:p>
        </p:txBody>
      </p:sp>
      <p:sp>
        <p:nvSpPr>
          <p:cNvPr id="7" name="Title 1">
            <a:extLst>
              <a:ext uri="{FF2B5EF4-FFF2-40B4-BE49-F238E27FC236}">
                <a16:creationId xmlns:a16="http://schemas.microsoft.com/office/drawing/2014/main" id="{7CB9971B-7B72-EA66-5051-9C83642D5827}"/>
              </a:ext>
            </a:extLst>
          </p:cNvPr>
          <p:cNvSpPr>
            <a:spLocks noGrp="1"/>
          </p:cNvSpPr>
          <p:nvPr>
            <p:ph type="title" hasCustomPrompt="1"/>
          </p:nvPr>
        </p:nvSpPr>
        <p:spPr>
          <a:xfrm>
            <a:off x="838200" y="879188"/>
            <a:ext cx="10515600" cy="446147"/>
          </a:xfrm>
        </p:spPr>
        <p:txBody>
          <a:bodyPr>
            <a:normAutofit/>
          </a:bodyPr>
          <a:lstStyle>
            <a:lvl1pPr>
              <a:defRPr sz="1800" b="1" cap="all" spc="300" baseline="0">
                <a:solidFill>
                  <a:srgbClr val="FF0000"/>
                </a:solidFill>
              </a:defRPr>
            </a:lvl1pPr>
          </a:lstStyle>
          <a:p>
            <a:r>
              <a:rPr lang="fi-FI"/>
              <a:t>MUOKKAA OTS. PERUSTYYL. NAPSAUTT.</a:t>
            </a:r>
            <a:endParaRPr lang="en-FI"/>
          </a:p>
        </p:txBody>
      </p:sp>
      <p:sp>
        <p:nvSpPr>
          <p:cNvPr id="8" name="Content Placeholder 2">
            <a:extLst>
              <a:ext uri="{FF2B5EF4-FFF2-40B4-BE49-F238E27FC236}">
                <a16:creationId xmlns:a16="http://schemas.microsoft.com/office/drawing/2014/main" id="{4E4C86BE-18D3-5DFA-0498-0C2BA3046D43}"/>
              </a:ext>
            </a:extLst>
          </p:cNvPr>
          <p:cNvSpPr>
            <a:spLocks noGrp="1"/>
          </p:cNvSpPr>
          <p:nvPr>
            <p:ph idx="1"/>
          </p:nvPr>
        </p:nvSpPr>
        <p:spPr>
          <a:xfrm>
            <a:off x="1656919" y="1825624"/>
            <a:ext cx="8868993" cy="3798279"/>
          </a:xfrm>
        </p:spPr>
        <p:txBody>
          <a:bodyPr/>
          <a:lstStyle>
            <a:lvl1pPr marL="357188" indent="-357188">
              <a:defRPr sz="2800"/>
            </a:lvl1pPr>
            <a:lvl2pPr marL="714375" indent="-357188">
              <a:defRPr sz="2800"/>
            </a:lvl2pPr>
            <a:lvl3pPr marL="1079500" indent="-365125">
              <a:defRPr sz="2800"/>
            </a:lvl3pPr>
            <a:lvl4pPr marL="1436688" indent="-357188">
              <a:defRPr sz="2800"/>
            </a:lvl4pPr>
            <a:lvl5pPr marL="1884363" indent="-447675">
              <a:defRPr sz="28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cxnSp>
        <p:nvCxnSpPr>
          <p:cNvPr id="10" name="Suora yhdysviiva 9">
            <a:extLst>
              <a:ext uri="{FF2B5EF4-FFF2-40B4-BE49-F238E27FC236}">
                <a16:creationId xmlns:a16="http://schemas.microsoft.com/office/drawing/2014/main" id="{4330B360-EDB1-07A9-308E-4E8FD096D829}"/>
              </a:ext>
            </a:extLst>
          </p:cNvPr>
          <p:cNvCxnSpPr>
            <a:cxnSpLocks/>
          </p:cNvCxnSpPr>
          <p:nvPr userDrawn="1"/>
        </p:nvCxnSpPr>
        <p:spPr>
          <a:xfrm>
            <a:off x="838200" y="1440611"/>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5069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96C04-7375-C878-9817-1AE18A675F02}"/>
              </a:ext>
            </a:extLst>
          </p:cNvPr>
          <p:cNvSpPr>
            <a:spLocks noGrp="1"/>
          </p:cNvSpPr>
          <p:nvPr>
            <p:ph type="title"/>
          </p:nvPr>
        </p:nvSpPr>
        <p:spPr/>
        <p:txBody>
          <a:bodyPr/>
          <a:lstStyle/>
          <a:p>
            <a:r>
              <a:rPr lang="fi-FI"/>
              <a:t>Muokkaa ots. perustyyl. napsautt.</a:t>
            </a:r>
            <a:endParaRPr lang="en-FI"/>
          </a:p>
        </p:txBody>
      </p:sp>
      <p:sp>
        <p:nvSpPr>
          <p:cNvPr id="3" name="Content Placeholder 2">
            <a:extLst>
              <a:ext uri="{FF2B5EF4-FFF2-40B4-BE49-F238E27FC236}">
                <a16:creationId xmlns:a16="http://schemas.microsoft.com/office/drawing/2014/main" id="{17BBA2D8-B2AD-3889-6BAE-6ECB95CD2884}"/>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4" name="Content Placeholder 3">
            <a:extLst>
              <a:ext uri="{FF2B5EF4-FFF2-40B4-BE49-F238E27FC236}">
                <a16:creationId xmlns:a16="http://schemas.microsoft.com/office/drawing/2014/main" id="{4365F90A-C7CD-AB94-6643-258C28998C8C}"/>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5" name="Date Placeholder 4">
            <a:extLst>
              <a:ext uri="{FF2B5EF4-FFF2-40B4-BE49-F238E27FC236}">
                <a16:creationId xmlns:a16="http://schemas.microsoft.com/office/drawing/2014/main" id="{94D3BFBF-925E-DD03-FDFB-77C8E84A91BC}"/>
              </a:ext>
            </a:extLst>
          </p:cNvPr>
          <p:cNvSpPr>
            <a:spLocks noGrp="1"/>
          </p:cNvSpPr>
          <p:nvPr>
            <p:ph type="dt" sz="half" idx="10"/>
          </p:nvPr>
        </p:nvSpPr>
        <p:spPr/>
        <p:txBody>
          <a:bodyPr/>
          <a:lstStyle/>
          <a:p>
            <a:fld id="{4881D904-735E-2D40-837C-B0686376B2A3}" type="datetimeFigureOut">
              <a:rPr lang="en-FI" smtClean="0"/>
              <a:t>10/6/26</a:t>
            </a:fld>
            <a:endParaRPr lang="en-FI"/>
          </a:p>
        </p:txBody>
      </p:sp>
      <p:sp>
        <p:nvSpPr>
          <p:cNvPr id="6" name="Footer Placeholder 5">
            <a:extLst>
              <a:ext uri="{FF2B5EF4-FFF2-40B4-BE49-F238E27FC236}">
                <a16:creationId xmlns:a16="http://schemas.microsoft.com/office/drawing/2014/main" id="{DD10857B-2514-85D3-AA67-ECE465541463}"/>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062B9FC4-3127-BF42-7EE7-5AEFCC20EA85}"/>
              </a:ext>
            </a:extLst>
          </p:cNvPr>
          <p:cNvSpPr>
            <a:spLocks noGrp="1"/>
          </p:cNvSpPr>
          <p:nvPr>
            <p:ph type="sldNum" sz="quarter" idx="12"/>
          </p:nvPr>
        </p:nvSpPr>
        <p:spPr/>
        <p:txBody>
          <a:bodyPr/>
          <a:lstStyle/>
          <a:p>
            <a:fld id="{1757FB66-2FBB-E04B-878D-0788931B5356}" type="slidenum">
              <a:rPr lang="en-FI" smtClean="0"/>
              <a:t>‹#›</a:t>
            </a:fld>
            <a:endParaRPr lang="en-FI"/>
          </a:p>
        </p:txBody>
      </p:sp>
    </p:spTree>
    <p:extLst>
      <p:ext uri="{BB962C8B-B14F-4D97-AF65-F5344CB8AC3E}">
        <p14:creationId xmlns:p14="http://schemas.microsoft.com/office/powerpoint/2010/main" val="4132508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D4559-004C-CE4D-0423-BBB6D0E0E398}"/>
              </a:ext>
            </a:extLst>
          </p:cNvPr>
          <p:cNvSpPr>
            <a:spLocks noGrp="1"/>
          </p:cNvSpPr>
          <p:nvPr>
            <p:ph type="title"/>
          </p:nvPr>
        </p:nvSpPr>
        <p:spPr>
          <a:xfrm>
            <a:off x="839788" y="365125"/>
            <a:ext cx="10515600" cy="1325563"/>
          </a:xfrm>
        </p:spPr>
        <p:txBody>
          <a:bodyPr/>
          <a:lstStyle/>
          <a:p>
            <a:r>
              <a:rPr lang="fi-FI"/>
              <a:t>Muokkaa ots. perustyyl. napsautt.</a:t>
            </a:r>
            <a:endParaRPr lang="en-FI"/>
          </a:p>
        </p:txBody>
      </p:sp>
      <p:sp>
        <p:nvSpPr>
          <p:cNvPr id="3" name="Text Placeholder 2">
            <a:extLst>
              <a:ext uri="{FF2B5EF4-FFF2-40B4-BE49-F238E27FC236}">
                <a16:creationId xmlns:a16="http://schemas.microsoft.com/office/drawing/2014/main" id="{DC2C02D6-0354-093B-8C8A-52C729D2C9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a:extLst>
              <a:ext uri="{FF2B5EF4-FFF2-40B4-BE49-F238E27FC236}">
                <a16:creationId xmlns:a16="http://schemas.microsoft.com/office/drawing/2014/main" id="{EE403B3A-3E4F-1D81-3B70-920401954AC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5" name="Text Placeholder 4">
            <a:extLst>
              <a:ext uri="{FF2B5EF4-FFF2-40B4-BE49-F238E27FC236}">
                <a16:creationId xmlns:a16="http://schemas.microsoft.com/office/drawing/2014/main" id="{AFAC2E68-D525-C392-CB66-48D9D2BDC8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a:extLst>
              <a:ext uri="{FF2B5EF4-FFF2-40B4-BE49-F238E27FC236}">
                <a16:creationId xmlns:a16="http://schemas.microsoft.com/office/drawing/2014/main" id="{203D270D-3239-A77B-7335-8477668486AB}"/>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7" name="Date Placeholder 6">
            <a:extLst>
              <a:ext uri="{FF2B5EF4-FFF2-40B4-BE49-F238E27FC236}">
                <a16:creationId xmlns:a16="http://schemas.microsoft.com/office/drawing/2014/main" id="{C9673E73-0D43-0F84-95A5-12A0A3B6D967}"/>
              </a:ext>
            </a:extLst>
          </p:cNvPr>
          <p:cNvSpPr>
            <a:spLocks noGrp="1"/>
          </p:cNvSpPr>
          <p:nvPr>
            <p:ph type="dt" sz="half" idx="10"/>
          </p:nvPr>
        </p:nvSpPr>
        <p:spPr/>
        <p:txBody>
          <a:bodyPr/>
          <a:lstStyle/>
          <a:p>
            <a:fld id="{4881D904-735E-2D40-837C-B0686376B2A3}" type="datetimeFigureOut">
              <a:rPr lang="en-FI" smtClean="0"/>
              <a:t>10/6/26</a:t>
            </a:fld>
            <a:endParaRPr lang="en-FI"/>
          </a:p>
        </p:txBody>
      </p:sp>
      <p:sp>
        <p:nvSpPr>
          <p:cNvPr id="8" name="Footer Placeholder 7">
            <a:extLst>
              <a:ext uri="{FF2B5EF4-FFF2-40B4-BE49-F238E27FC236}">
                <a16:creationId xmlns:a16="http://schemas.microsoft.com/office/drawing/2014/main" id="{E8FEFD20-FCCD-C7F5-2895-1359257027E9}"/>
              </a:ext>
            </a:extLst>
          </p:cNvPr>
          <p:cNvSpPr>
            <a:spLocks noGrp="1"/>
          </p:cNvSpPr>
          <p:nvPr>
            <p:ph type="ftr" sz="quarter" idx="11"/>
          </p:nvPr>
        </p:nvSpPr>
        <p:spPr/>
        <p:txBody>
          <a:bodyPr/>
          <a:lstStyle/>
          <a:p>
            <a:endParaRPr lang="en-FI"/>
          </a:p>
        </p:txBody>
      </p:sp>
      <p:sp>
        <p:nvSpPr>
          <p:cNvPr id="9" name="Slide Number Placeholder 8">
            <a:extLst>
              <a:ext uri="{FF2B5EF4-FFF2-40B4-BE49-F238E27FC236}">
                <a16:creationId xmlns:a16="http://schemas.microsoft.com/office/drawing/2014/main" id="{2425055B-7320-4BBA-8391-74FE48AD1FA8}"/>
              </a:ext>
            </a:extLst>
          </p:cNvPr>
          <p:cNvSpPr>
            <a:spLocks noGrp="1"/>
          </p:cNvSpPr>
          <p:nvPr>
            <p:ph type="sldNum" sz="quarter" idx="12"/>
          </p:nvPr>
        </p:nvSpPr>
        <p:spPr/>
        <p:txBody>
          <a:bodyPr/>
          <a:lstStyle/>
          <a:p>
            <a:fld id="{1757FB66-2FBB-E04B-878D-0788931B5356}" type="slidenum">
              <a:rPr lang="en-FI" smtClean="0"/>
              <a:t>‹#›</a:t>
            </a:fld>
            <a:endParaRPr lang="en-FI"/>
          </a:p>
        </p:txBody>
      </p:sp>
    </p:spTree>
    <p:extLst>
      <p:ext uri="{BB962C8B-B14F-4D97-AF65-F5344CB8AC3E}">
        <p14:creationId xmlns:p14="http://schemas.microsoft.com/office/powerpoint/2010/main" val="859004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46587-2899-35A9-3880-7CCFFBA9E9C0}"/>
              </a:ext>
            </a:extLst>
          </p:cNvPr>
          <p:cNvSpPr>
            <a:spLocks noGrp="1"/>
          </p:cNvSpPr>
          <p:nvPr>
            <p:ph type="title"/>
          </p:nvPr>
        </p:nvSpPr>
        <p:spPr/>
        <p:txBody>
          <a:bodyPr/>
          <a:lstStyle/>
          <a:p>
            <a:r>
              <a:rPr lang="fi-FI"/>
              <a:t>Muokkaa ots. perustyyl. napsautt.</a:t>
            </a:r>
            <a:endParaRPr lang="en-FI"/>
          </a:p>
        </p:txBody>
      </p:sp>
      <p:sp>
        <p:nvSpPr>
          <p:cNvPr id="3" name="Date Placeholder 2">
            <a:extLst>
              <a:ext uri="{FF2B5EF4-FFF2-40B4-BE49-F238E27FC236}">
                <a16:creationId xmlns:a16="http://schemas.microsoft.com/office/drawing/2014/main" id="{AD6D8A94-9742-293A-997F-BF7E02BA6DC7}"/>
              </a:ext>
            </a:extLst>
          </p:cNvPr>
          <p:cNvSpPr>
            <a:spLocks noGrp="1"/>
          </p:cNvSpPr>
          <p:nvPr>
            <p:ph type="dt" sz="half" idx="10"/>
          </p:nvPr>
        </p:nvSpPr>
        <p:spPr/>
        <p:txBody>
          <a:bodyPr/>
          <a:lstStyle/>
          <a:p>
            <a:fld id="{4881D904-735E-2D40-837C-B0686376B2A3}" type="datetimeFigureOut">
              <a:rPr lang="en-FI" smtClean="0"/>
              <a:t>10/6/26</a:t>
            </a:fld>
            <a:endParaRPr lang="en-FI"/>
          </a:p>
        </p:txBody>
      </p:sp>
      <p:sp>
        <p:nvSpPr>
          <p:cNvPr id="4" name="Footer Placeholder 3">
            <a:extLst>
              <a:ext uri="{FF2B5EF4-FFF2-40B4-BE49-F238E27FC236}">
                <a16:creationId xmlns:a16="http://schemas.microsoft.com/office/drawing/2014/main" id="{C3296C10-C781-FD41-3765-BFE3C23E4213}"/>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86EDE56B-D75D-EF72-2DFE-E5550AB91981}"/>
              </a:ext>
            </a:extLst>
          </p:cNvPr>
          <p:cNvSpPr>
            <a:spLocks noGrp="1"/>
          </p:cNvSpPr>
          <p:nvPr>
            <p:ph type="sldNum" sz="quarter" idx="12"/>
          </p:nvPr>
        </p:nvSpPr>
        <p:spPr/>
        <p:txBody>
          <a:bodyPr/>
          <a:lstStyle/>
          <a:p>
            <a:fld id="{1757FB66-2FBB-E04B-878D-0788931B5356}" type="slidenum">
              <a:rPr lang="en-FI" smtClean="0"/>
              <a:t>‹#›</a:t>
            </a:fld>
            <a:endParaRPr lang="en-FI"/>
          </a:p>
        </p:txBody>
      </p:sp>
    </p:spTree>
    <p:extLst>
      <p:ext uri="{BB962C8B-B14F-4D97-AF65-F5344CB8AC3E}">
        <p14:creationId xmlns:p14="http://schemas.microsoft.com/office/powerpoint/2010/main" val="2961724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0454F6-502C-8202-E2BE-71F9AE89CFB4}"/>
              </a:ext>
            </a:extLst>
          </p:cNvPr>
          <p:cNvSpPr>
            <a:spLocks noGrp="1"/>
          </p:cNvSpPr>
          <p:nvPr>
            <p:ph type="dt" sz="half" idx="10"/>
          </p:nvPr>
        </p:nvSpPr>
        <p:spPr/>
        <p:txBody>
          <a:bodyPr/>
          <a:lstStyle/>
          <a:p>
            <a:fld id="{4881D904-735E-2D40-837C-B0686376B2A3}" type="datetimeFigureOut">
              <a:rPr lang="en-FI" smtClean="0"/>
              <a:t>10/6/26</a:t>
            </a:fld>
            <a:endParaRPr lang="en-FI"/>
          </a:p>
        </p:txBody>
      </p:sp>
      <p:sp>
        <p:nvSpPr>
          <p:cNvPr id="3" name="Footer Placeholder 2">
            <a:extLst>
              <a:ext uri="{FF2B5EF4-FFF2-40B4-BE49-F238E27FC236}">
                <a16:creationId xmlns:a16="http://schemas.microsoft.com/office/drawing/2014/main" id="{038E901B-E3FD-6E24-A0CD-54BCD9DAAFB7}"/>
              </a:ext>
            </a:extLst>
          </p:cNvPr>
          <p:cNvSpPr>
            <a:spLocks noGrp="1"/>
          </p:cNvSpPr>
          <p:nvPr>
            <p:ph type="ftr" sz="quarter" idx="11"/>
          </p:nvPr>
        </p:nvSpPr>
        <p:spPr/>
        <p:txBody>
          <a:bodyPr/>
          <a:lstStyle/>
          <a:p>
            <a:endParaRPr lang="en-FI"/>
          </a:p>
        </p:txBody>
      </p:sp>
      <p:sp>
        <p:nvSpPr>
          <p:cNvPr id="4" name="Slide Number Placeholder 3">
            <a:extLst>
              <a:ext uri="{FF2B5EF4-FFF2-40B4-BE49-F238E27FC236}">
                <a16:creationId xmlns:a16="http://schemas.microsoft.com/office/drawing/2014/main" id="{A64503C0-810A-3533-9637-E6D8C353901B}"/>
              </a:ext>
            </a:extLst>
          </p:cNvPr>
          <p:cNvSpPr>
            <a:spLocks noGrp="1"/>
          </p:cNvSpPr>
          <p:nvPr>
            <p:ph type="sldNum" sz="quarter" idx="12"/>
          </p:nvPr>
        </p:nvSpPr>
        <p:spPr/>
        <p:txBody>
          <a:bodyPr/>
          <a:lstStyle/>
          <a:p>
            <a:fld id="{1757FB66-2FBB-E04B-878D-0788931B5356}" type="slidenum">
              <a:rPr lang="en-FI" smtClean="0"/>
              <a:t>‹#›</a:t>
            </a:fld>
            <a:endParaRPr lang="en-FI"/>
          </a:p>
        </p:txBody>
      </p:sp>
    </p:spTree>
    <p:extLst>
      <p:ext uri="{BB962C8B-B14F-4D97-AF65-F5344CB8AC3E}">
        <p14:creationId xmlns:p14="http://schemas.microsoft.com/office/powerpoint/2010/main" val="3397182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Tyhjien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6027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56B62-CA5B-CDCE-3B36-D76D245046F4}"/>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endParaRPr lang="en-FI"/>
          </a:p>
        </p:txBody>
      </p:sp>
      <p:sp>
        <p:nvSpPr>
          <p:cNvPr id="3" name="Content Placeholder 2">
            <a:extLst>
              <a:ext uri="{FF2B5EF4-FFF2-40B4-BE49-F238E27FC236}">
                <a16:creationId xmlns:a16="http://schemas.microsoft.com/office/drawing/2014/main" id="{AE1B5552-F351-A58F-41A2-0D3C8679C2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4" name="Text Placeholder 3">
            <a:extLst>
              <a:ext uri="{FF2B5EF4-FFF2-40B4-BE49-F238E27FC236}">
                <a16:creationId xmlns:a16="http://schemas.microsoft.com/office/drawing/2014/main" id="{68936DF9-175A-6458-C458-04A92663F0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a:extLst>
              <a:ext uri="{FF2B5EF4-FFF2-40B4-BE49-F238E27FC236}">
                <a16:creationId xmlns:a16="http://schemas.microsoft.com/office/drawing/2014/main" id="{708E06DD-E327-D900-D0D5-E84F42408093}"/>
              </a:ext>
            </a:extLst>
          </p:cNvPr>
          <p:cNvSpPr>
            <a:spLocks noGrp="1"/>
          </p:cNvSpPr>
          <p:nvPr>
            <p:ph type="dt" sz="half" idx="10"/>
          </p:nvPr>
        </p:nvSpPr>
        <p:spPr/>
        <p:txBody>
          <a:bodyPr/>
          <a:lstStyle/>
          <a:p>
            <a:fld id="{4881D904-735E-2D40-837C-B0686376B2A3}" type="datetimeFigureOut">
              <a:rPr lang="en-FI" smtClean="0"/>
              <a:t>10/6/26</a:t>
            </a:fld>
            <a:endParaRPr lang="en-FI"/>
          </a:p>
        </p:txBody>
      </p:sp>
      <p:sp>
        <p:nvSpPr>
          <p:cNvPr id="6" name="Footer Placeholder 5">
            <a:extLst>
              <a:ext uri="{FF2B5EF4-FFF2-40B4-BE49-F238E27FC236}">
                <a16:creationId xmlns:a16="http://schemas.microsoft.com/office/drawing/2014/main" id="{A8BE1902-F3D9-B5F0-3F06-D69A6FFFA2E2}"/>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E789E978-BF22-DE91-93BB-B344DF6234B3}"/>
              </a:ext>
            </a:extLst>
          </p:cNvPr>
          <p:cNvSpPr>
            <a:spLocks noGrp="1"/>
          </p:cNvSpPr>
          <p:nvPr>
            <p:ph type="sldNum" sz="quarter" idx="12"/>
          </p:nvPr>
        </p:nvSpPr>
        <p:spPr/>
        <p:txBody>
          <a:bodyPr/>
          <a:lstStyle/>
          <a:p>
            <a:fld id="{1757FB66-2FBB-E04B-878D-0788931B5356}" type="slidenum">
              <a:rPr lang="en-FI" smtClean="0"/>
              <a:t>‹#›</a:t>
            </a:fld>
            <a:endParaRPr lang="en-FI"/>
          </a:p>
        </p:txBody>
      </p:sp>
    </p:spTree>
    <p:extLst>
      <p:ext uri="{BB962C8B-B14F-4D97-AF65-F5344CB8AC3E}">
        <p14:creationId xmlns:p14="http://schemas.microsoft.com/office/powerpoint/2010/main" val="15976756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2A101-3D21-BB66-9724-54D141A75BF3}"/>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endParaRPr lang="en-FI"/>
          </a:p>
        </p:txBody>
      </p:sp>
      <p:sp>
        <p:nvSpPr>
          <p:cNvPr id="3" name="Picture Placeholder 2">
            <a:extLst>
              <a:ext uri="{FF2B5EF4-FFF2-40B4-BE49-F238E27FC236}">
                <a16:creationId xmlns:a16="http://schemas.microsoft.com/office/drawing/2014/main" id="{216173A7-C741-5DFB-518D-DD05E27A3B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FI"/>
          </a:p>
        </p:txBody>
      </p:sp>
      <p:sp>
        <p:nvSpPr>
          <p:cNvPr id="4" name="Text Placeholder 3">
            <a:extLst>
              <a:ext uri="{FF2B5EF4-FFF2-40B4-BE49-F238E27FC236}">
                <a16:creationId xmlns:a16="http://schemas.microsoft.com/office/drawing/2014/main" id="{12649FCD-3E87-0A8D-A271-3244D39EF5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a:extLst>
              <a:ext uri="{FF2B5EF4-FFF2-40B4-BE49-F238E27FC236}">
                <a16:creationId xmlns:a16="http://schemas.microsoft.com/office/drawing/2014/main" id="{9FDC254C-668F-401F-23DB-675A2E996EC8}"/>
              </a:ext>
            </a:extLst>
          </p:cNvPr>
          <p:cNvSpPr>
            <a:spLocks noGrp="1"/>
          </p:cNvSpPr>
          <p:nvPr>
            <p:ph type="dt" sz="half" idx="10"/>
          </p:nvPr>
        </p:nvSpPr>
        <p:spPr/>
        <p:txBody>
          <a:bodyPr/>
          <a:lstStyle/>
          <a:p>
            <a:fld id="{4881D904-735E-2D40-837C-B0686376B2A3}" type="datetimeFigureOut">
              <a:rPr lang="en-FI" smtClean="0"/>
              <a:t>10/6/26</a:t>
            </a:fld>
            <a:endParaRPr lang="en-FI"/>
          </a:p>
        </p:txBody>
      </p:sp>
      <p:sp>
        <p:nvSpPr>
          <p:cNvPr id="6" name="Footer Placeholder 5">
            <a:extLst>
              <a:ext uri="{FF2B5EF4-FFF2-40B4-BE49-F238E27FC236}">
                <a16:creationId xmlns:a16="http://schemas.microsoft.com/office/drawing/2014/main" id="{59155331-962A-646C-5530-D2599AC78C14}"/>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39A196FE-2AF6-92E0-262C-B218F48E76E4}"/>
              </a:ext>
            </a:extLst>
          </p:cNvPr>
          <p:cNvSpPr>
            <a:spLocks noGrp="1"/>
          </p:cNvSpPr>
          <p:nvPr>
            <p:ph type="sldNum" sz="quarter" idx="12"/>
          </p:nvPr>
        </p:nvSpPr>
        <p:spPr/>
        <p:txBody>
          <a:bodyPr/>
          <a:lstStyle/>
          <a:p>
            <a:fld id="{1757FB66-2FBB-E04B-878D-0788931B5356}" type="slidenum">
              <a:rPr lang="en-FI" smtClean="0"/>
              <a:t>‹#›</a:t>
            </a:fld>
            <a:endParaRPr lang="en-FI"/>
          </a:p>
        </p:txBody>
      </p:sp>
    </p:spTree>
    <p:extLst>
      <p:ext uri="{BB962C8B-B14F-4D97-AF65-F5344CB8AC3E}">
        <p14:creationId xmlns:p14="http://schemas.microsoft.com/office/powerpoint/2010/main" val="3107588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96A602-2B08-1DCE-9183-C8A23B578E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endParaRPr lang="en-FI"/>
          </a:p>
        </p:txBody>
      </p:sp>
      <p:sp>
        <p:nvSpPr>
          <p:cNvPr id="3" name="Text Placeholder 2">
            <a:extLst>
              <a:ext uri="{FF2B5EF4-FFF2-40B4-BE49-F238E27FC236}">
                <a16:creationId xmlns:a16="http://schemas.microsoft.com/office/drawing/2014/main" id="{C1A22154-41AC-A08A-C4A3-ADC749C3C8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4" name="Date Placeholder 3">
            <a:extLst>
              <a:ext uri="{FF2B5EF4-FFF2-40B4-BE49-F238E27FC236}">
                <a16:creationId xmlns:a16="http://schemas.microsoft.com/office/drawing/2014/main" id="{62DDBE5A-085D-72E1-2851-375DDE3C46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81D904-735E-2D40-837C-B0686376B2A3}" type="datetimeFigureOut">
              <a:rPr lang="en-FI" smtClean="0"/>
              <a:t>10/6/26</a:t>
            </a:fld>
            <a:endParaRPr lang="en-FI"/>
          </a:p>
        </p:txBody>
      </p:sp>
      <p:sp>
        <p:nvSpPr>
          <p:cNvPr id="5" name="Footer Placeholder 4">
            <a:extLst>
              <a:ext uri="{FF2B5EF4-FFF2-40B4-BE49-F238E27FC236}">
                <a16:creationId xmlns:a16="http://schemas.microsoft.com/office/drawing/2014/main" id="{08844EE2-A55B-9D8C-61F2-07CA6AFA08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FI"/>
          </a:p>
        </p:txBody>
      </p:sp>
      <p:sp>
        <p:nvSpPr>
          <p:cNvPr id="6" name="Slide Number Placeholder 5">
            <a:extLst>
              <a:ext uri="{FF2B5EF4-FFF2-40B4-BE49-F238E27FC236}">
                <a16:creationId xmlns:a16="http://schemas.microsoft.com/office/drawing/2014/main" id="{FD7804FF-A8DE-CFA1-BDF0-DDA9040F83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57FB66-2FBB-E04B-878D-0788931B5356}" type="slidenum">
              <a:rPr lang="en-FI" smtClean="0"/>
              <a:t>‹#›</a:t>
            </a:fld>
            <a:endParaRPr lang="en-FI"/>
          </a:p>
        </p:txBody>
      </p:sp>
      <p:pic>
        <p:nvPicPr>
          <p:cNvPr id="9" name="Graphic 8">
            <a:extLst>
              <a:ext uri="{FF2B5EF4-FFF2-40B4-BE49-F238E27FC236}">
                <a16:creationId xmlns:a16="http://schemas.microsoft.com/office/drawing/2014/main" id="{4A904536-A6E3-D3D1-AF8A-7FD4C16B7861}"/>
              </a:ext>
            </a:extLst>
          </p:cNvPr>
          <p:cNvPicPr>
            <a:picLocks noChangeAspect="1"/>
          </p:cNvPicPr>
          <p:nvPr userDrawn="1"/>
        </p:nvPicPr>
        <p:blipFill>
          <a:blip>
            <a:extLst>
              <a:ext uri="{96DAC541-7B7A-43D3-8B79-37D633B846F1}">
                <asvg:svgBlip xmlns:asvg="http://schemas.microsoft.com/office/drawing/2016/SVG/main" r:embed="rId15"/>
              </a:ext>
            </a:extLst>
          </a:blip>
          <a:stretch>
            <a:fillRect/>
          </a:stretch>
        </p:blipFill>
        <p:spPr>
          <a:xfrm rot="16200000">
            <a:off x="10956832" y="5622831"/>
            <a:ext cx="1911355" cy="558981"/>
          </a:xfrm>
          <a:prstGeom prst="rect">
            <a:avLst/>
          </a:prstGeom>
        </p:spPr>
      </p:pic>
    </p:spTree>
    <p:extLst>
      <p:ext uri="{BB962C8B-B14F-4D97-AF65-F5344CB8AC3E}">
        <p14:creationId xmlns:p14="http://schemas.microsoft.com/office/powerpoint/2010/main" val="3473147267"/>
      </p:ext>
    </p:extLst>
  </p:cSld>
  <p:clrMap bg1="lt1" tx1="dk1" bg2="lt2" tx2="dk2" accent1="accent1" accent2="accent2" accent3="accent3" accent4="accent4" accent5="accent5" accent6="accent6" hlink="hlink" folHlink="folHlink"/>
  <p:sldLayoutIdLst>
    <p:sldLayoutId id="2147483696" r:id="rId1"/>
    <p:sldLayoutId id="2147483685" r:id="rId2"/>
    <p:sldLayoutId id="2147483694" r:id="rId3"/>
    <p:sldLayoutId id="2147483687" r:id="rId4"/>
    <p:sldLayoutId id="2147483686" r:id="rId5"/>
    <p:sldLayoutId id="2147483695" r:id="rId6"/>
    <p:sldLayoutId id="2147483688" r:id="rId7"/>
    <p:sldLayoutId id="2147483689" r:id="rId8"/>
    <p:sldLayoutId id="2147483690" r:id="rId9"/>
    <p:sldLayoutId id="2147483691" r:id="rId10"/>
    <p:sldLayoutId id="2147483697" r:id="rId11"/>
    <p:sldLayoutId id="2147483692" r:id="rId12"/>
    <p:sldLayoutId id="2147483693" r:id="rId13"/>
  </p:sldLayoutIdLst>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361950" indent="-36195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896938" indent="-439738" algn="l" defTabSz="914400" rtl="0" eaLnBrk="1" latinLnBrk="0" hangingPunct="1">
        <a:lnSpc>
          <a:spcPct val="90000"/>
        </a:lnSpc>
        <a:spcBef>
          <a:spcPts val="500"/>
        </a:spcBef>
        <a:buClr>
          <a:schemeClr val="accent1"/>
        </a:buClr>
        <a:buFont typeface="Arial" panose="020B0604020202020204" pitchFamily="34" charset="0"/>
        <a:buChar char="•"/>
        <a:defRPr sz="2800" kern="1200">
          <a:solidFill>
            <a:schemeClr val="tx1"/>
          </a:solidFill>
          <a:latin typeface="+mn-lt"/>
          <a:ea typeface="+mn-ea"/>
          <a:cs typeface="+mn-cs"/>
        </a:defRPr>
      </a:lvl2pPr>
      <a:lvl3pPr marL="1258888" indent="-344488" algn="l" defTabSz="914400" rtl="0" eaLnBrk="1" latinLnBrk="0" hangingPunct="1">
        <a:lnSpc>
          <a:spcPct val="90000"/>
        </a:lnSpc>
        <a:spcBef>
          <a:spcPts val="500"/>
        </a:spcBef>
        <a:buClr>
          <a:schemeClr val="accent1"/>
        </a:buClr>
        <a:buFont typeface="Arial" panose="020B0604020202020204" pitchFamily="34" charset="0"/>
        <a:buChar char="•"/>
        <a:defRPr sz="2800" kern="1200">
          <a:solidFill>
            <a:schemeClr val="tx1"/>
          </a:solidFill>
          <a:latin typeface="+mn-lt"/>
          <a:ea typeface="+mn-ea"/>
          <a:cs typeface="+mn-cs"/>
        </a:defRPr>
      </a:lvl3pPr>
      <a:lvl4pPr marL="1698625" indent="-327025" algn="l" defTabSz="914400" rtl="0" eaLnBrk="1" latinLnBrk="0" hangingPunct="1">
        <a:lnSpc>
          <a:spcPct val="90000"/>
        </a:lnSpc>
        <a:spcBef>
          <a:spcPts val="500"/>
        </a:spcBef>
        <a:buClr>
          <a:schemeClr val="accent1"/>
        </a:buClr>
        <a:buFont typeface="Arial" panose="020B0604020202020204" pitchFamily="34" charset="0"/>
        <a:buChar char="•"/>
        <a:defRPr sz="2800" kern="1200">
          <a:solidFill>
            <a:schemeClr val="tx1"/>
          </a:solidFill>
          <a:latin typeface="+mn-lt"/>
          <a:ea typeface="+mn-ea"/>
          <a:cs typeface="+mn-cs"/>
        </a:defRPr>
      </a:lvl4pPr>
      <a:lvl5pPr marL="2155825" indent="-327025" algn="l" defTabSz="914400" rtl="0" eaLnBrk="1" latinLnBrk="0" hangingPunct="1">
        <a:lnSpc>
          <a:spcPct val="90000"/>
        </a:lnSpc>
        <a:spcBef>
          <a:spcPts val="500"/>
        </a:spcBef>
        <a:buClr>
          <a:schemeClr val="accent1"/>
        </a:buClr>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1.sv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1.sv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1.sv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sv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image" Target="../media/image1.sv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1.sv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1.sv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image" Target="../media/image1.sv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31.png"/><Relationship Id="rId4" Type="http://schemas.openxmlformats.org/officeDocument/2006/relationships/image" Target="../media/image1.sv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CA7B5-2EF8-89BD-22C3-31B7CEA5CC85}"/>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7916B70-45CA-8336-C717-44A051B1F97B}"/>
              </a:ext>
            </a:extLst>
          </p:cNvPr>
          <p:cNvPicPr>
            <a:picLocks noChangeAspect="1"/>
          </p:cNvPicPr>
          <p:nvPr/>
        </p:nvPicPr>
        <p:blipFill>
          <a:blip r:embed="rId3" cstate="email">
            <a:extLst>
              <a:ext uri="{28A0092B-C50C-407E-A947-70E740481C1C}">
                <a14:useLocalDpi xmlns:a14="http://schemas.microsoft.com/office/drawing/2010/main"/>
              </a:ext>
            </a:extLst>
          </a:blip>
          <a:srcRect t="15626"/>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3CE739B0-EE52-408B-1871-FD62A8B97F35}"/>
              </a:ext>
            </a:extLst>
          </p:cNvPr>
          <p:cNvSpPr/>
          <p:nvPr/>
        </p:nvSpPr>
        <p:spPr>
          <a:xfrm>
            <a:off x="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3" name="Graphic 2">
            <a:extLst>
              <a:ext uri="{FF2B5EF4-FFF2-40B4-BE49-F238E27FC236}">
                <a16:creationId xmlns:a16="http://schemas.microsoft.com/office/drawing/2014/main" id="{78FD845D-C479-108D-B487-5890A634943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10956832" y="5622831"/>
            <a:ext cx="1911355" cy="558981"/>
          </a:xfrm>
          <a:prstGeom prst="rect">
            <a:avLst/>
          </a:prstGeom>
        </p:spPr>
      </p:pic>
      <p:pic>
        <p:nvPicPr>
          <p:cNvPr id="13" name="Picture 12">
            <a:extLst>
              <a:ext uri="{FF2B5EF4-FFF2-40B4-BE49-F238E27FC236}">
                <a16:creationId xmlns:a16="http://schemas.microsoft.com/office/drawing/2014/main" id="{AF9A76F7-580B-762A-F6EA-D9FFE872DE18}"/>
              </a:ext>
            </a:extLst>
          </p:cNvPr>
          <p:cNvPicPr>
            <a:picLocks noChangeAspect="1"/>
          </p:cNvPicPr>
          <p:nvPr/>
        </p:nvPicPr>
        <p:blipFill>
          <a:blip r:embed="rId5"/>
          <a:stretch>
            <a:fillRect/>
          </a:stretch>
        </p:blipFill>
        <p:spPr>
          <a:xfrm>
            <a:off x="685800" y="1631949"/>
            <a:ext cx="10820400" cy="3594100"/>
          </a:xfrm>
          <a:prstGeom prst="rect">
            <a:avLst/>
          </a:prstGeom>
        </p:spPr>
      </p:pic>
    </p:spTree>
    <p:extLst>
      <p:ext uri="{BB962C8B-B14F-4D97-AF65-F5344CB8AC3E}">
        <p14:creationId xmlns:p14="http://schemas.microsoft.com/office/powerpoint/2010/main" val="1169479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0EF2E-AB43-A1B0-1D86-E2E1A5602BE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283D7F24-21C7-8131-C179-6D275A096746}"/>
              </a:ext>
            </a:extLst>
          </p:cNvPr>
          <p:cNvPicPr>
            <a:picLocks noChangeAspect="1"/>
          </p:cNvPicPr>
          <p:nvPr/>
        </p:nvPicPr>
        <p:blipFill>
          <a:blip r:embed="rId3" cstate="email">
            <a:extLst>
              <a:ext uri="{28A0092B-C50C-407E-A947-70E740481C1C}">
                <a14:useLocalDpi xmlns:a14="http://schemas.microsoft.com/office/drawing/2010/main"/>
              </a:ext>
            </a:extLst>
          </a:blip>
          <a:srcRect l="7530" t="23813" b="30312"/>
          <a:stretch>
            <a:fillRect/>
          </a:stretch>
        </p:blipFill>
        <p:spPr>
          <a:xfrm>
            <a:off x="0" y="0"/>
            <a:ext cx="12192000" cy="4032354"/>
          </a:xfrm>
          <a:prstGeom prst="rect">
            <a:avLst/>
          </a:prstGeom>
        </p:spPr>
      </p:pic>
      <p:sp>
        <p:nvSpPr>
          <p:cNvPr id="4" name="Rectangle 3">
            <a:extLst>
              <a:ext uri="{FF2B5EF4-FFF2-40B4-BE49-F238E27FC236}">
                <a16:creationId xmlns:a16="http://schemas.microsoft.com/office/drawing/2014/main" id="{899872DA-0AE5-0B0E-7BA5-E76226A25016}"/>
              </a:ext>
            </a:extLst>
          </p:cNvPr>
          <p:cNvSpPr/>
          <p:nvPr/>
        </p:nvSpPr>
        <p:spPr>
          <a:xfrm>
            <a:off x="0" y="0"/>
            <a:ext cx="12192000" cy="4032354"/>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extBox 1">
            <a:extLst>
              <a:ext uri="{FF2B5EF4-FFF2-40B4-BE49-F238E27FC236}">
                <a16:creationId xmlns:a16="http://schemas.microsoft.com/office/drawing/2014/main" id="{780232F4-37DB-797A-16E9-BB39923E4CFD}"/>
              </a:ext>
            </a:extLst>
          </p:cNvPr>
          <p:cNvSpPr txBox="1"/>
          <p:nvPr/>
        </p:nvSpPr>
        <p:spPr>
          <a:xfrm>
            <a:off x="678094" y="4471947"/>
            <a:ext cx="10468939" cy="1909677"/>
          </a:xfrm>
          <a:prstGeom prst="rect">
            <a:avLst/>
          </a:prstGeom>
          <a:noFill/>
        </p:spPr>
        <p:txBody>
          <a:bodyPr wrap="square" numCol="2" spcCol="360000">
            <a:noAutofit/>
          </a:bodyPr>
          <a:lstStyle/>
          <a:p>
            <a:r>
              <a:rPr lang="fi-FI" sz="1500" dirty="0">
                <a:solidFill>
                  <a:schemeClr val="accent1"/>
                </a:solidFill>
              </a:rPr>
              <a:t>In Eastern Finland, North Europe, </a:t>
            </a:r>
            <a:r>
              <a:rPr lang="fi-FI" sz="1500" dirty="0" err="1">
                <a:solidFill>
                  <a:schemeClr val="accent1"/>
                </a:solidFill>
              </a:rPr>
              <a:t>our</a:t>
            </a:r>
            <a:r>
              <a:rPr lang="fi-FI" sz="1500" dirty="0">
                <a:solidFill>
                  <a:schemeClr val="accent1"/>
                </a:solidFill>
              </a:rPr>
              <a:t> </a:t>
            </a:r>
            <a:r>
              <a:rPr lang="fi-FI" sz="1500" dirty="0" err="1">
                <a:solidFill>
                  <a:schemeClr val="accent1"/>
                </a:solidFill>
              </a:rPr>
              <a:t>winters</a:t>
            </a:r>
            <a:r>
              <a:rPr lang="fi-FI" sz="1500" dirty="0">
                <a:solidFill>
                  <a:schemeClr val="accent1"/>
                </a:solidFill>
              </a:rPr>
              <a:t> </a:t>
            </a:r>
            <a:r>
              <a:rPr lang="fi-FI" sz="1500" dirty="0" err="1">
                <a:solidFill>
                  <a:schemeClr val="accent1"/>
                </a:solidFill>
              </a:rPr>
              <a:t>are</a:t>
            </a:r>
            <a:r>
              <a:rPr lang="fi-FI" sz="1500" dirty="0">
                <a:solidFill>
                  <a:schemeClr val="accent1"/>
                </a:solidFill>
              </a:rPr>
              <a:t> </a:t>
            </a:r>
            <a:r>
              <a:rPr lang="fi-FI" sz="1500" dirty="0" err="1">
                <a:solidFill>
                  <a:schemeClr val="accent1"/>
                </a:solidFill>
              </a:rPr>
              <a:t>cold</a:t>
            </a:r>
            <a:r>
              <a:rPr lang="fi-FI" sz="1500" dirty="0">
                <a:solidFill>
                  <a:schemeClr val="accent1"/>
                </a:solidFill>
              </a:rPr>
              <a:t>. </a:t>
            </a:r>
            <a:r>
              <a:rPr lang="fi-FI" sz="1500" dirty="0" err="1">
                <a:solidFill>
                  <a:schemeClr val="accent1"/>
                </a:solidFill>
              </a:rPr>
              <a:t>But</a:t>
            </a:r>
            <a:r>
              <a:rPr lang="fi-FI" sz="1500" dirty="0">
                <a:solidFill>
                  <a:schemeClr val="accent1"/>
                </a:solidFill>
              </a:rPr>
              <a:t> </a:t>
            </a:r>
            <a:r>
              <a:rPr lang="fi-FI" sz="1500" dirty="0" err="1">
                <a:solidFill>
                  <a:schemeClr val="accent1"/>
                </a:solidFill>
              </a:rPr>
              <a:t>our</a:t>
            </a:r>
            <a:r>
              <a:rPr lang="fi-FI" sz="1500" dirty="0">
                <a:solidFill>
                  <a:schemeClr val="accent1"/>
                </a:solidFill>
              </a:rPr>
              <a:t> </a:t>
            </a:r>
            <a:r>
              <a:rPr lang="fi-FI" sz="1500" dirty="0" err="1">
                <a:solidFill>
                  <a:schemeClr val="accent1"/>
                </a:solidFill>
              </a:rPr>
              <a:t>summers</a:t>
            </a:r>
            <a:r>
              <a:rPr lang="fi-FI" sz="1500" dirty="0">
                <a:solidFill>
                  <a:schemeClr val="accent1"/>
                </a:solidFill>
              </a:rPr>
              <a:t> – and </a:t>
            </a:r>
            <a:r>
              <a:rPr lang="fi-FI" sz="1500" dirty="0" err="1">
                <a:solidFill>
                  <a:schemeClr val="accent1"/>
                </a:solidFill>
              </a:rPr>
              <a:t>welcome</a:t>
            </a:r>
            <a:r>
              <a:rPr lang="fi-FI" sz="1500" dirty="0">
                <a:solidFill>
                  <a:schemeClr val="accent1"/>
                </a:solidFill>
              </a:rPr>
              <a:t> – </a:t>
            </a:r>
            <a:r>
              <a:rPr lang="fi-FI" sz="1500" dirty="0" err="1">
                <a:solidFill>
                  <a:schemeClr val="accent1"/>
                </a:solidFill>
              </a:rPr>
              <a:t>are</a:t>
            </a:r>
            <a:r>
              <a:rPr lang="fi-FI" sz="1500" dirty="0">
                <a:solidFill>
                  <a:schemeClr val="accent1"/>
                </a:solidFill>
              </a:rPr>
              <a:t> </a:t>
            </a:r>
            <a:r>
              <a:rPr lang="fi-FI" sz="1500" dirty="0" err="1">
                <a:solidFill>
                  <a:schemeClr val="accent1"/>
                </a:solidFill>
              </a:rPr>
              <a:t>warm</a:t>
            </a:r>
            <a:r>
              <a:rPr lang="fi-FI" sz="1500" dirty="0">
                <a:solidFill>
                  <a:schemeClr val="accent1"/>
                </a:solidFill>
              </a:rPr>
              <a:t>.</a:t>
            </a:r>
          </a:p>
          <a:p>
            <a:endParaRPr lang="fi-FI" sz="1500" dirty="0">
              <a:solidFill>
                <a:schemeClr val="accent1"/>
              </a:solidFill>
            </a:endParaRPr>
          </a:p>
          <a:p>
            <a:r>
              <a:rPr lang="fi-FI" sz="1500" dirty="0">
                <a:solidFill>
                  <a:schemeClr val="accent1"/>
                </a:solidFill>
              </a:rPr>
              <a:t>Here, </a:t>
            </a:r>
            <a:r>
              <a:rPr lang="fi-FI" sz="1500" dirty="0" err="1">
                <a:solidFill>
                  <a:schemeClr val="accent1"/>
                </a:solidFill>
              </a:rPr>
              <a:t>growth</a:t>
            </a:r>
            <a:r>
              <a:rPr lang="fi-FI" sz="1500" dirty="0">
                <a:solidFill>
                  <a:schemeClr val="accent1"/>
                </a:solidFill>
              </a:rPr>
              <a:t> </a:t>
            </a:r>
            <a:r>
              <a:rPr lang="fi-FI" sz="1500" dirty="0" err="1">
                <a:solidFill>
                  <a:schemeClr val="accent1"/>
                </a:solidFill>
              </a:rPr>
              <a:t>comes</a:t>
            </a:r>
            <a:r>
              <a:rPr lang="fi-FI" sz="1500" dirty="0">
                <a:solidFill>
                  <a:schemeClr val="accent1"/>
                </a:solidFill>
              </a:rPr>
              <a:t> </a:t>
            </a:r>
            <a:r>
              <a:rPr lang="fi-FI" sz="1500" dirty="0" err="1">
                <a:solidFill>
                  <a:schemeClr val="accent1"/>
                </a:solidFill>
              </a:rPr>
              <a:t>from</a:t>
            </a:r>
            <a:r>
              <a:rPr lang="fi-FI" sz="1500" dirty="0">
                <a:solidFill>
                  <a:schemeClr val="accent1"/>
                </a:solidFill>
              </a:rPr>
              <a:t> </a:t>
            </a:r>
            <a:r>
              <a:rPr lang="fi-FI" sz="1500" dirty="0" err="1">
                <a:solidFill>
                  <a:schemeClr val="accent1"/>
                </a:solidFill>
              </a:rPr>
              <a:t>space</a:t>
            </a:r>
            <a:r>
              <a:rPr lang="fi-FI" sz="1500" dirty="0">
                <a:solidFill>
                  <a:schemeClr val="accent1"/>
                </a:solidFill>
              </a:rPr>
              <a:t>, and </a:t>
            </a:r>
            <a:r>
              <a:rPr lang="fi-FI" sz="1500" dirty="0" err="1">
                <a:solidFill>
                  <a:schemeClr val="accent1"/>
                </a:solidFill>
              </a:rPr>
              <a:t>world-class</a:t>
            </a:r>
            <a:r>
              <a:rPr lang="fi-FI" sz="1500" dirty="0">
                <a:solidFill>
                  <a:schemeClr val="accent1"/>
                </a:solidFill>
              </a:rPr>
              <a:t> </a:t>
            </a:r>
            <a:r>
              <a:rPr lang="fi-FI" sz="1500" dirty="0" err="1">
                <a:solidFill>
                  <a:schemeClr val="accent1"/>
                </a:solidFill>
              </a:rPr>
              <a:t>expertise</a:t>
            </a:r>
            <a:r>
              <a:rPr lang="fi-FI" sz="1500" dirty="0">
                <a:solidFill>
                  <a:schemeClr val="accent1"/>
                </a:solidFill>
              </a:rPr>
              <a:t> </a:t>
            </a:r>
            <a:r>
              <a:rPr lang="fi-FI" sz="1500" dirty="0" err="1">
                <a:solidFill>
                  <a:schemeClr val="accent1"/>
                </a:solidFill>
              </a:rPr>
              <a:t>meets</a:t>
            </a:r>
            <a:r>
              <a:rPr lang="fi-FI" sz="1500" dirty="0">
                <a:solidFill>
                  <a:schemeClr val="accent1"/>
                </a:solidFill>
              </a:rPr>
              <a:t> an </a:t>
            </a:r>
            <a:r>
              <a:rPr lang="fi-FI" sz="1500" dirty="0" err="1">
                <a:solidFill>
                  <a:schemeClr val="accent1"/>
                </a:solidFill>
              </a:rPr>
              <a:t>easy-going</a:t>
            </a:r>
            <a:r>
              <a:rPr lang="fi-FI" sz="1500" dirty="0">
                <a:solidFill>
                  <a:schemeClr val="accent1"/>
                </a:solidFill>
              </a:rPr>
              <a:t> </a:t>
            </a:r>
            <a:r>
              <a:rPr lang="fi-FI" sz="1500" dirty="0" err="1">
                <a:solidFill>
                  <a:schemeClr val="accent1"/>
                </a:solidFill>
              </a:rPr>
              <a:t>way</a:t>
            </a:r>
            <a:r>
              <a:rPr lang="fi-FI" sz="1500" dirty="0">
                <a:solidFill>
                  <a:schemeClr val="accent1"/>
                </a:solidFill>
              </a:rPr>
              <a:t> of life. </a:t>
            </a:r>
            <a:r>
              <a:rPr lang="fi-FI" sz="1500" dirty="0" err="1">
                <a:solidFill>
                  <a:schemeClr val="accent1"/>
                </a:solidFill>
              </a:rPr>
              <a:t>Forests</a:t>
            </a:r>
            <a:r>
              <a:rPr lang="fi-FI" sz="1500" dirty="0">
                <a:solidFill>
                  <a:schemeClr val="accent1"/>
                </a:solidFill>
              </a:rPr>
              <a:t>, </a:t>
            </a:r>
            <a:r>
              <a:rPr lang="fi-FI" sz="1500" dirty="0" err="1">
                <a:solidFill>
                  <a:schemeClr val="accent1"/>
                </a:solidFill>
              </a:rPr>
              <a:t>light</a:t>
            </a:r>
            <a:r>
              <a:rPr lang="fi-FI" sz="1500" dirty="0">
                <a:solidFill>
                  <a:schemeClr val="accent1"/>
                </a:solidFill>
              </a:rPr>
              <a:t> and </a:t>
            </a:r>
            <a:r>
              <a:rPr lang="fi-FI" sz="1500" dirty="0" err="1">
                <a:solidFill>
                  <a:schemeClr val="accent1"/>
                </a:solidFill>
              </a:rPr>
              <a:t>curiosity</a:t>
            </a:r>
            <a:r>
              <a:rPr lang="fi-FI" sz="1500" dirty="0">
                <a:solidFill>
                  <a:schemeClr val="accent1"/>
                </a:solidFill>
              </a:rPr>
              <a:t> </a:t>
            </a:r>
            <a:r>
              <a:rPr lang="fi-FI" sz="1500" dirty="0" err="1">
                <a:solidFill>
                  <a:schemeClr val="accent1"/>
                </a:solidFill>
              </a:rPr>
              <a:t>fuel</a:t>
            </a:r>
            <a:r>
              <a:rPr lang="fi-FI" sz="1500" dirty="0">
                <a:solidFill>
                  <a:schemeClr val="accent1"/>
                </a:solidFill>
              </a:rPr>
              <a:t> </a:t>
            </a:r>
            <a:r>
              <a:rPr lang="fi-FI" sz="1500" dirty="0" err="1">
                <a:solidFill>
                  <a:schemeClr val="accent1"/>
                </a:solidFill>
              </a:rPr>
              <a:t>research</a:t>
            </a:r>
            <a:r>
              <a:rPr lang="fi-FI" sz="1500" dirty="0">
                <a:solidFill>
                  <a:schemeClr val="accent1"/>
                </a:solidFill>
              </a:rPr>
              <a:t>, </a:t>
            </a:r>
            <a:r>
              <a:rPr lang="fi-FI" sz="1500" dirty="0" err="1">
                <a:solidFill>
                  <a:schemeClr val="accent1"/>
                </a:solidFill>
              </a:rPr>
              <a:t>businesses</a:t>
            </a:r>
            <a:r>
              <a:rPr lang="fi-FI" sz="1500" dirty="0">
                <a:solidFill>
                  <a:schemeClr val="accent1"/>
                </a:solidFill>
              </a:rPr>
              <a:t> and </a:t>
            </a:r>
            <a:r>
              <a:rPr lang="fi-FI" sz="1500" dirty="0" err="1">
                <a:solidFill>
                  <a:schemeClr val="accent1"/>
                </a:solidFill>
              </a:rPr>
              <a:t>solutions</a:t>
            </a:r>
            <a:r>
              <a:rPr lang="fi-FI" sz="1500" dirty="0">
                <a:solidFill>
                  <a:schemeClr val="accent1"/>
                </a:solidFill>
              </a:rPr>
              <a:t> </a:t>
            </a:r>
            <a:r>
              <a:rPr lang="fi-FI" sz="1500" dirty="0" err="1">
                <a:solidFill>
                  <a:schemeClr val="accent1"/>
                </a:solidFill>
              </a:rPr>
              <a:t>that</a:t>
            </a:r>
            <a:r>
              <a:rPr lang="fi-FI" sz="1500" dirty="0">
                <a:solidFill>
                  <a:schemeClr val="accent1"/>
                </a:solidFill>
              </a:rPr>
              <a:t> </a:t>
            </a:r>
            <a:r>
              <a:rPr lang="fi-FI" sz="1500" dirty="0" err="1">
                <a:solidFill>
                  <a:schemeClr val="accent1"/>
                </a:solidFill>
              </a:rPr>
              <a:t>reach</a:t>
            </a:r>
            <a:r>
              <a:rPr lang="fi-FI" sz="1500" dirty="0">
                <a:solidFill>
                  <a:schemeClr val="accent1"/>
                </a:solidFill>
              </a:rPr>
              <a:t> </a:t>
            </a:r>
            <a:r>
              <a:rPr lang="fi-FI" sz="1500" dirty="0" err="1">
                <a:solidFill>
                  <a:schemeClr val="accent1"/>
                </a:solidFill>
              </a:rPr>
              <a:t>the</a:t>
            </a:r>
            <a:r>
              <a:rPr lang="fi-FI" sz="1500" dirty="0">
                <a:solidFill>
                  <a:schemeClr val="accent1"/>
                </a:solidFill>
              </a:rPr>
              <a:t> </a:t>
            </a:r>
            <a:r>
              <a:rPr lang="fi-FI" sz="1500" dirty="0" err="1">
                <a:solidFill>
                  <a:schemeClr val="accent1"/>
                </a:solidFill>
              </a:rPr>
              <a:t>world</a:t>
            </a:r>
            <a:r>
              <a:rPr lang="fi-FI" sz="1500" dirty="0">
                <a:solidFill>
                  <a:schemeClr val="accent1"/>
                </a:solidFill>
              </a:rPr>
              <a:t> – and </a:t>
            </a:r>
            <a:r>
              <a:rPr lang="fi-FI" sz="1500" dirty="0" err="1">
                <a:solidFill>
                  <a:schemeClr val="accent1"/>
                </a:solidFill>
              </a:rPr>
              <a:t>that</a:t>
            </a:r>
            <a:r>
              <a:rPr lang="fi-FI" sz="1500" dirty="0">
                <a:solidFill>
                  <a:schemeClr val="accent1"/>
                </a:solidFill>
              </a:rPr>
              <a:t> </a:t>
            </a:r>
            <a:r>
              <a:rPr lang="fi-FI" sz="1500" dirty="0" err="1">
                <a:solidFill>
                  <a:schemeClr val="accent1"/>
                </a:solidFill>
              </a:rPr>
              <a:t>will</a:t>
            </a:r>
            <a:r>
              <a:rPr lang="fi-FI" sz="1500" dirty="0">
                <a:solidFill>
                  <a:schemeClr val="accent1"/>
                </a:solidFill>
              </a:rPr>
              <a:t> </a:t>
            </a:r>
            <a:r>
              <a:rPr lang="fi-FI" sz="1500" dirty="0" err="1">
                <a:solidFill>
                  <a:schemeClr val="accent1"/>
                </a:solidFill>
              </a:rPr>
              <a:t>be</a:t>
            </a:r>
            <a:r>
              <a:rPr lang="fi-FI" sz="1500" dirty="0">
                <a:solidFill>
                  <a:schemeClr val="accent1"/>
                </a:solidFill>
              </a:rPr>
              <a:t> </a:t>
            </a:r>
            <a:r>
              <a:rPr lang="fi-FI" sz="1500" dirty="0" err="1">
                <a:solidFill>
                  <a:schemeClr val="accent1"/>
                </a:solidFill>
              </a:rPr>
              <a:t>needed</a:t>
            </a:r>
            <a:r>
              <a:rPr lang="fi-FI" sz="1500" dirty="0">
                <a:solidFill>
                  <a:schemeClr val="accent1"/>
                </a:solidFill>
              </a:rPr>
              <a:t> </a:t>
            </a:r>
            <a:r>
              <a:rPr lang="fi-FI" sz="1500" dirty="0" err="1">
                <a:solidFill>
                  <a:schemeClr val="accent1"/>
                </a:solidFill>
              </a:rPr>
              <a:t>tomorrow</a:t>
            </a:r>
            <a:r>
              <a:rPr lang="fi-FI" sz="1500" dirty="0">
                <a:solidFill>
                  <a:schemeClr val="accent1"/>
                </a:solidFill>
              </a:rPr>
              <a:t>.</a:t>
            </a:r>
          </a:p>
          <a:p>
            <a:r>
              <a:rPr lang="fi-FI" sz="1500" dirty="0">
                <a:solidFill>
                  <a:schemeClr val="accent1"/>
                </a:solidFill>
              </a:rPr>
              <a:t>People </a:t>
            </a:r>
            <a:r>
              <a:rPr lang="fi-FI" sz="1500" dirty="0" err="1">
                <a:solidFill>
                  <a:schemeClr val="accent1"/>
                </a:solidFill>
              </a:rPr>
              <a:t>are</a:t>
            </a:r>
            <a:r>
              <a:rPr lang="fi-FI" sz="1500" dirty="0">
                <a:solidFill>
                  <a:schemeClr val="accent1"/>
                </a:solidFill>
              </a:rPr>
              <a:t> </a:t>
            </a:r>
            <a:r>
              <a:rPr lang="fi-FI" sz="1500" dirty="0" err="1">
                <a:solidFill>
                  <a:schemeClr val="accent1"/>
                </a:solidFill>
              </a:rPr>
              <a:t>known</a:t>
            </a:r>
            <a:r>
              <a:rPr lang="fi-FI" sz="1500" dirty="0">
                <a:solidFill>
                  <a:schemeClr val="accent1"/>
                </a:solidFill>
              </a:rPr>
              <a:t> </a:t>
            </a:r>
            <a:r>
              <a:rPr lang="fi-FI" sz="1500" dirty="0" err="1">
                <a:solidFill>
                  <a:schemeClr val="accent1"/>
                </a:solidFill>
              </a:rPr>
              <a:t>by</a:t>
            </a:r>
            <a:r>
              <a:rPr lang="fi-FI" sz="1500" dirty="0">
                <a:solidFill>
                  <a:schemeClr val="accent1"/>
                </a:solidFill>
              </a:rPr>
              <a:t> </a:t>
            </a:r>
            <a:r>
              <a:rPr lang="fi-FI" sz="1500" dirty="0" err="1">
                <a:solidFill>
                  <a:schemeClr val="accent1"/>
                </a:solidFill>
              </a:rPr>
              <a:t>name</a:t>
            </a:r>
            <a:r>
              <a:rPr lang="fi-FI" sz="1500" dirty="0">
                <a:solidFill>
                  <a:schemeClr val="accent1"/>
                </a:solidFill>
              </a:rPr>
              <a:t> and </a:t>
            </a:r>
            <a:r>
              <a:rPr lang="fi-FI" sz="1500" dirty="0" err="1">
                <a:solidFill>
                  <a:schemeClr val="accent1"/>
                </a:solidFill>
              </a:rPr>
              <a:t>invited</a:t>
            </a:r>
            <a:r>
              <a:rPr lang="fi-FI" sz="1500" dirty="0">
                <a:solidFill>
                  <a:schemeClr val="accent1"/>
                </a:solidFill>
              </a:rPr>
              <a:t> to </a:t>
            </a:r>
            <a:r>
              <a:rPr lang="fi-FI" sz="1500" dirty="0" err="1">
                <a:solidFill>
                  <a:schemeClr val="accent1"/>
                </a:solidFill>
              </a:rPr>
              <a:t>the</a:t>
            </a:r>
            <a:r>
              <a:rPr lang="fi-FI" sz="1500" dirty="0">
                <a:solidFill>
                  <a:schemeClr val="accent1"/>
                </a:solidFill>
              </a:rPr>
              <a:t> </a:t>
            </a:r>
            <a:r>
              <a:rPr lang="fi-FI" sz="1500" dirty="0" err="1">
                <a:solidFill>
                  <a:schemeClr val="accent1"/>
                </a:solidFill>
              </a:rPr>
              <a:t>same</a:t>
            </a:r>
            <a:r>
              <a:rPr lang="fi-FI" sz="1500" dirty="0">
                <a:solidFill>
                  <a:schemeClr val="accent1"/>
                </a:solidFill>
              </a:rPr>
              <a:t> </a:t>
            </a:r>
            <a:r>
              <a:rPr lang="fi-FI" sz="1500" dirty="0" err="1">
                <a:solidFill>
                  <a:schemeClr val="accent1"/>
                </a:solidFill>
              </a:rPr>
              <a:t>table</a:t>
            </a:r>
            <a:r>
              <a:rPr lang="fi-FI" sz="1500" dirty="0">
                <a:solidFill>
                  <a:schemeClr val="accent1"/>
                </a:solidFill>
              </a:rPr>
              <a:t>. Here, </a:t>
            </a:r>
            <a:r>
              <a:rPr lang="fi-FI" sz="1500" dirty="0" err="1">
                <a:solidFill>
                  <a:schemeClr val="accent1"/>
                </a:solidFill>
              </a:rPr>
              <a:t>you</a:t>
            </a:r>
            <a:r>
              <a:rPr lang="fi-FI" sz="1500" dirty="0">
                <a:solidFill>
                  <a:schemeClr val="accent1"/>
                </a:solidFill>
              </a:rPr>
              <a:t> </a:t>
            </a:r>
            <a:r>
              <a:rPr lang="fi-FI" sz="1500" dirty="0" err="1">
                <a:solidFill>
                  <a:schemeClr val="accent1"/>
                </a:solidFill>
              </a:rPr>
              <a:t>can</a:t>
            </a:r>
            <a:r>
              <a:rPr lang="fi-FI" sz="1500" dirty="0">
                <a:solidFill>
                  <a:schemeClr val="accent1"/>
                </a:solidFill>
              </a:rPr>
              <a:t> </a:t>
            </a:r>
            <a:r>
              <a:rPr lang="fi-FI" sz="1500" dirty="0" err="1">
                <a:solidFill>
                  <a:schemeClr val="accent1"/>
                </a:solidFill>
              </a:rPr>
              <a:t>think</a:t>
            </a:r>
            <a:r>
              <a:rPr lang="fi-FI" sz="1500" dirty="0">
                <a:solidFill>
                  <a:schemeClr val="accent1"/>
                </a:solidFill>
              </a:rPr>
              <a:t> </a:t>
            </a:r>
            <a:r>
              <a:rPr lang="fi-FI" sz="1500" dirty="0" err="1">
                <a:solidFill>
                  <a:schemeClr val="accent1"/>
                </a:solidFill>
              </a:rPr>
              <a:t>big</a:t>
            </a:r>
            <a:r>
              <a:rPr lang="fi-FI" sz="1500" dirty="0">
                <a:solidFill>
                  <a:schemeClr val="accent1"/>
                </a:solidFill>
              </a:rPr>
              <a:t>, </a:t>
            </a:r>
            <a:r>
              <a:rPr lang="fi-FI" sz="1500" dirty="0" err="1">
                <a:solidFill>
                  <a:schemeClr val="accent1"/>
                </a:solidFill>
              </a:rPr>
              <a:t>experiment</a:t>
            </a:r>
            <a:r>
              <a:rPr lang="fi-FI" sz="1500" dirty="0">
                <a:solidFill>
                  <a:schemeClr val="accent1"/>
                </a:solidFill>
              </a:rPr>
              <a:t> </a:t>
            </a:r>
            <a:r>
              <a:rPr lang="fi-FI" sz="1500" dirty="0" err="1">
                <a:solidFill>
                  <a:schemeClr val="accent1"/>
                </a:solidFill>
              </a:rPr>
              <a:t>boldly</a:t>
            </a:r>
            <a:r>
              <a:rPr lang="fi-FI" sz="1500" dirty="0">
                <a:solidFill>
                  <a:schemeClr val="accent1"/>
                </a:solidFill>
              </a:rPr>
              <a:t> and live </a:t>
            </a:r>
            <a:r>
              <a:rPr lang="fi-FI" sz="1500" dirty="0" err="1">
                <a:solidFill>
                  <a:schemeClr val="accent1"/>
                </a:solidFill>
              </a:rPr>
              <a:t>freely</a:t>
            </a:r>
            <a:r>
              <a:rPr lang="fi-FI" sz="1500" dirty="0">
                <a:solidFill>
                  <a:schemeClr val="accent1"/>
                </a:solidFill>
              </a:rPr>
              <a:t>.</a:t>
            </a:r>
          </a:p>
          <a:p>
            <a:r>
              <a:rPr lang="fi-FI" sz="1500" dirty="0" err="1">
                <a:solidFill>
                  <a:schemeClr val="accent1"/>
                </a:solidFill>
              </a:rPr>
              <a:t>That</a:t>
            </a:r>
            <a:r>
              <a:rPr lang="fi-FI" sz="1500" dirty="0">
                <a:solidFill>
                  <a:schemeClr val="accent1"/>
                </a:solidFill>
              </a:rPr>
              <a:t> is </a:t>
            </a:r>
            <a:r>
              <a:rPr lang="fi-FI" sz="1500" dirty="0" err="1">
                <a:solidFill>
                  <a:schemeClr val="accent1"/>
                </a:solidFill>
              </a:rPr>
              <a:t>why</a:t>
            </a:r>
            <a:r>
              <a:rPr lang="fi-FI" sz="1500" dirty="0">
                <a:solidFill>
                  <a:schemeClr val="accent1"/>
                </a:solidFill>
              </a:rPr>
              <a:t> North Karelia is </a:t>
            </a:r>
            <a:r>
              <a:rPr lang="fi-FI" sz="1500" dirty="0" err="1">
                <a:solidFill>
                  <a:schemeClr val="accent1"/>
                </a:solidFill>
              </a:rPr>
              <a:t>the</a:t>
            </a:r>
            <a:r>
              <a:rPr lang="fi-FI" sz="1500" dirty="0">
                <a:solidFill>
                  <a:schemeClr val="accent1"/>
                </a:solidFill>
              </a:rPr>
              <a:t> </a:t>
            </a:r>
            <a:r>
              <a:rPr lang="fi-FI" sz="1500" dirty="0" err="1">
                <a:solidFill>
                  <a:schemeClr val="accent1"/>
                </a:solidFill>
              </a:rPr>
              <a:t>world’s</a:t>
            </a:r>
            <a:r>
              <a:rPr lang="fi-FI" sz="1500" dirty="0">
                <a:solidFill>
                  <a:schemeClr val="accent1"/>
                </a:solidFill>
              </a:rPr>
              <a:t> </a:t>
            </a:r>
            <a:r>
              <a:rPr lang="fi-FI" sz="1500" dirty="0" err="1">
                <a:solidFill>
                  <a:schemeClr val="accent1"/>
                </a:solidFill>
              </a:rPr>
              <a:t>best</a:t>
            </a:r>
            <a:r>
              <a:rPr lang="fi-FI" sz="1500" dirty="0">
                <a:solidFill>
                  <a:schemeClr val="accent1"/>
                </a:solidFill>
              </a:rPr>
              <a:t> North Karelia for </a:t>
            </a:r>
            <a:r>
              <a:rPr lang="fi-FI" sz="1500" dirty="0" err="1">
                <a:solidFill>
                  <a:schemeClr val="accent1"/>
                </a:solidFill>
              </a:rPr>
              <a:t>doing</a:t>
            </a:r>
            <a:r>
              <a:rPr lang="fi-FI" sz="1500" dirty="0">
                <a:solidFill>
                  <a:schemeClr val="accent1"/>
                </a:solidFill>
              </a:rPr>
              <a:t> a </a:t>
            </a:r>
            <a:r>
              <a:rPr lang="fi-FI" sz="1500" dirty="0" err="1">
                <a:solidFill>
                  <a:schemeClr val="accent1"/>
                </a:solidFill>
              </a:rPr>
              <a:t>good</a:t>
            </a:r>
            <a:r>
              <a:rPr lang="fi-FI" sz="1500" dirty="0">
                <a:solidFill>
                  <a:schemeClr val="accent1"/>
                </a:solidFill>
              </a:rPr>
              <a:t> </a:t>
            </a:r>
            <a:r>
              <a:rPr lang="fi-FI" sz="1500" dirty="0" err="1">
                <a:solidFill>
                  <a:schemeClr val="accent1"/>
                </a:solidFill>
              </a:rPr>
              <a:t>work</a:t>
            </a:r>
            <a:r>
              <a:rPr lang="fi-FI" sz="1500" dirty="0">
                <a:solidFill>
                  <a:schemeClr val="accent1"/>
                </a:solidFill>
              </a:rPr>
              <a:t> and </a:t>
            </a:r>
            <a:r>
              <a:rPr lang="fi-FI" sz="1500" dirty="0" err="1">
                <a:solidFill>
                  <a:schemeClr val="accent1"/>
                </a:solidFill>
              </a:rPr>
              <a:t>living</a:t>
            </a:r>
            <a:r>
              <a:rPr lang="fi-FI" sz="1500" dirty="0">
                <a:solidFill>
                  <a:schemeClr val="accent1"/>
                </a:solidFill>
              </a:rPr>
              <a:t> a </a:t>
            </a:r>
            <a:r>
              <a:rPr lang="fi-FI" sz="1500" dirty="0" err="1">
                <a:solidFill>
                  <a:schemeClr val="accent1"/>
                </a:solidFill>
              </a:rPr>
              <a:t>good</a:t>
            </a:r>
            <a:r>
              <a:rPr lang="fi-FI" sz="1500" dirty="0">
                <a:solidFill>
                  <a:schemeClr val="accent1"/>
                </a:solidFill>
              </a:rPr>
              <a:t> life.</a:t>
            </a:r>
          </a:p>
        </p:txBody>
      </p:sp>
      <p:pic>
        <p:nvPicPr>
          <p:cNvPr id="3" name="Graphic 2">
            <a:extLst>
              <a:ext uri="{FF2B5EF4-FFF2-40B4-BE49-F238E27FC236}">
                <a16:creationId xmlns:a16="http://schemas.microsoft.com/office/drawing/2014/main" id="{9FF0E5D3-66EA-95F9-6FB6-DD02604F506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10956832" y="5622831"/>
            <a:ext cx="1911355" cy="558981"/>
          </a:xfrm>
          <a:prstGeom prst="rect">
            <a:avLst/>
          </a:prstGeom>
        </p:spPr>
      </p:pic>
      <p:pic>
        <p:nvPicPr>
          <p:cNvPr id="5" name="Graphic 4">
            <a:extLst>
              <a:ext uri="{FF2B5EF4-FFF2-40B4-BE49-F238E27FC236}">
                <a16:creationId xmlns:a16="http://schemas.microsoft.com/office/drawing/2014/main" id="{B7B380C4-EE2A-A7A2-4B07-EFBA734BF30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10956832" y="5622832"/>
            <a:ext cx="1911355" cy="558981"/>
          </a:xfrm>
          <a:prstGeom prst="rect">
            <a:avLst/>
          </a:prstGeom>
        </p:spPr>
      </p:pic>
      <p:pic>
        <p:nvPicPr>
          <p:cNvPr id="13" name="Picture 12">
            <a:extLst>
              <a:ext uri="{FF2B5EF4-FFF2-40B4-BE49-F238E27FC236}">
                <a16:creationId xmlns:a16="http://schemas.microsoft.com/office/drawing/2014/main" id="{E7612407-995C-08DA-A618-7D62EA4ADC45}"/>
              </a:ext>
            </a:extLst>
          </p:cNvPr>
          <p:cNvPicPr>
            <a:picLocks noChangeAspect="1"/>
          </p:cNvPicPr>
          <p:nvPr/>
        </p:nvPicPr>
        <p:blipFill>
          <a:blip r:embed="rId5"/>
          <a:stretch>
            <a:fillRect/>
          </a:stretch>
        </p:blipFill>
        <p:spPr>
          <a:xfrm>
            <a:off x="5994184" y="952124"/>
            <a:ext cx="5803563" cy="1927709"/>
          </a:xfrm>
          <a:prstGeom prst="rect">
            <a:avLst/>
          </a:prstGeom>
        </p:spPr>
      </p:pic>
    </p:spTree>
    <p:extLst>
      <p:ext uri="{BB962C8B-B14F-4D97-AF65-F5344CB8AC3E}">
        <p14:creationId xmlns:p14="http://schemas.microsoft.com/office/powerpoint/2010/main" val="2656525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E592E-5D9D-EB2A-C380-EDAC875EFE1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18A8FFF-08A1-2B11-1DBF-B51934213096}"/>
              </a:ext>
            </a:extLst>
          </p:cNvPr>
          <p:cNvPicPr>
            <a:picLocks noChangeAspect="1"/>
          </p:cNvPicPr>
          <p:nvPr/>
        </p:nvPicPr>
        <p:blipFill>
          <a:blip r:embed="rId3" cstate="email">
            <a:extLst>
              <a:ext uri="{28A0092B-C50C-407E-A947-70E740481C1C}">
                <a14:useLocalDpi xmlns:a14="http://schemas.microsoft.com/office/drawing/2010/main"/>
              </a:ext>
            </a:extLst>
          </a:blip>
          <a:srcRect l="169" t="7016" b="14932"/>
          <a:stretch>
            <a:fillRect/>
          </a:stretch>
        </p:blipFill>
        <p:spPr>
          <a:xfrm>
            <a:off x="0" y="-1"/>
            <a:ext cx="12192000" cy="6858001"/>
          </a:xfrm>
          <a:prstGeom prst="rect">
            <a:avLst/>
          </a:prstGeom>
        </p:spPr>
      </p:pic>
      <p:sp>
        <p:nvSpPr>
          <p:cNvPr id="11" name="Rectangle 10">
            <a:extLst>
              <a:ext uri="{FF2B5EF4-FFF2-40B4-BE49-F238E27FC236}">
                <a16:creationId xmlns:a16="http://schemas.microsoft.com/office/drawing/2014/main" id="{31F59E80-0E53-FFF4-28B9-2718951FB257}"/>
              </a:ext>
            </a:extLst>
          </p:cNvPr>
          <p:cNvSpPr/>
          <p:nvPr/>
        </p:nvSpPr>
        <p:spPr>
          <a:xfrm>
            <a:off x="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2" name="Graphic 1">
            <a:extLst>
              <a:ext uri="{FF2B5EF4-FFF2-40B4-BE49-F238E27FC236}">
                <a16:creationId xmlns:a16="http://schemas.microsoft.com/office/drawing/2014/main" id="{4AD901C0-817F-CAA5-31D5-A5463A9471C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10956832" y="5622831"/>
            <a:ext cx="1911355" cy="558981"/>
          </a:xfrm>
          <a:prstGeom prst="rect">
            <a:avLst/>
          </a:prstGeom>
        </p:spPr>
      </p:pic>
      <p:pic>
        <p:nvPicPr>
          <p:cNvPr id="8" name="Picture 7">
            <a:extLst>
              <a:ext uri="{FF2B5EF4-FFF2-40B4-BE49-F238E27FC236}">
                <a16:creationId xmlns:a16="http://schemas.microsoft.com/office/drawing/2014/main" id="{874E37B7-DCFE-14EB-1D53-48BF2A904D59}"/>
              </a:ext>
            </a:extLst>
          </p:cNvPr>
          <p:cNvPicPr>
            <a:picLocks noChangeAspect="1"/>
          </p:cNvPicPr>
          <p:nvPr/>
        </p:nvPicPr>
        <p:blipFill>
          <a:blip r:embed="rId5"/>
          <a:stretch>
            <a:fillRect/>
          </a:stretch>
        </p:blipFill>
        <p:spPr>
          <a:xfrm>
            <a:off x="685800" y="1631949"/>
            <a:ext cx="10820400" cy="3594100"/>
          </a:xfrm>
          <a:prstGeom prst="rect">
            <a:avLst/>
          </a:prstGeom>
        </p:spPr>
      </p:pic>
    </p:spTree>
    <p:extLst>
      <p:ext uri="{BB962C8B-B14F-4D97-AF65-F5344CB8AC3E}">
        <p14:creationId xmlns:p14="http://schemas.microsoft.com/office/powerpoint/2010/main" val="167796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0140F-61FB-12BA-4CF3-8E9873EB136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6D937AC-8DE9-ED74-5FD6-28570762ABD3}"/>
              </a:ext>
            </a:extLst>
          </p:cNvPr>
          <p:cNvPicPr>
            <a:picLocks noChangeAspect="1"/>
          </p:cNvPicPr>
          <p:nvPr/>
        </p:nvPicPr>
        <p:blipFill>
          <a:blip r:embed="rId3" cstate="email">
            <a:extLst>
              <a:ext uri="{28A0092B-C50C-407E-A947-70E740481C1C}">
                <a14:useLocalDpi xmlns:a14="http://schemas.microsoft.com/office/drawing/2010/main"/>
              </a:ext>
            </a:extLst>
          </a:blip>
          <a:srcRect l="33817" t="234" r="2381" b="-1"/>
          <a:stretch>
            <a:fillRect/>
          </a:stretch>
        </p:blipFill>
        <p:spPr>
          <a:xfrm>
            <a:off x="0" y="-1"/>
            <a:ext cx="6096000" cy="6858001"/>
          </a:xfrm>
          <a:prstGeom prst="rect">
            <a:avLst/>
          </a:prstGeom>
        </p:spPr>
      </p:pic>
      <p:sp>
        <p:nvSpPr>
          <p:cNvPr id="7" name="Content Placeholder 10">
            <a:extLst>
              <a:ext uri="{FF2B5EF4-FFF2-40B4-BE49-F238E27FC236}">
                <a16:creationId xmlns:a16="http://schemas.microsoft.com/office/drawing/2014/main" id="{AA178B73-934E-AB9C-3C56-4DAB02CB8931}"/>
              </a:ext>
            </a:extLst>
          </p:cNvPr>
          <p:cNvSpPr>
            <a:spLocks noGrp="1"/>
          </p:cNvSpPr>
          <p:nvPr>
            <p:ph idx="1"/>
          </p:nvPr>
        </p:nvSpPr>
        <p:spPr>
          <a:xfrm>
            <a:off x="6661636" y="1839183"/>
            <a:ext cx="4692164" cy="4116139"/>
          </a:xfrm>
        </p:spPr>
        <p:txBody>
          <a:bodyPr>
            <a:normAutofit fontScale="70000" lnSpcReduction="20000"/>
          </a:bodyPr>
          <a:lstStyle/>
          <a:p>
            <a:pPr>
              <a:lnSpc>
                <a:spcPct val="120000"/>
              </a:lnSpc>
              <a:spcAft>
                <a:spcPts val="1200"/>
              </a:spcAft>
            </a:pPr>
            <a:r>
              <a:rPr lang="fi-FI" sz="2200" dirty="0">
                <a:latin typeface="Corbel" panose="020B0503020204020204" pitchFamily="34" charset="0"/>
              </a:rPr>
              <a:t>Energy, </a:t>
            </a:r>
            <a:r>
              <a:rPr lang="fi-FI" sz="2200" dirty="0" err="1">
                <a:latin typeface="Corbel" panose="020B0503020204020204" pitchFamily="34" charset="0"/>
              </a:rPr>
              <a:t>bioeconomy</a:t>
            </a:r>
            <a:r>
              <a:rPr lang="fi-FI" sz="2200" dirty="0">
                <a:latin typeface="Corbel" panose="020B0503020204020204" pitchFamily="34" charset="0"/>
              </a:rPr>
              <a:t>, </a:t>
            </a:r>
            <a:r>
              <a:rPr lang="fi-FI" sz="2200" dirty="0" err="1">
                <a:latin typeface="Corbel" panose="020B0503020204020204" pitchFamily="34" charset="0"/>
              </a:rPr>
              <a:t>forestry</a:t>
            </a:r>
            <a:r>
              <a:rPr lang="fi-FI" sz="2200" dirty="0">
                <a:latin typeface="Corbel" panose="020B0503020204020204" pitchFamily="34" charset="0"/>
              </a:rPr>
              <a:t> and </a:t>
            </a:r>
            <a:r>
              <a:rPr lang="fi-FI" sz="2200" dirty="0" err="1">
                <a:latin typeface="Corbel" panose="020B0503020204020204" pitchFamily="34" charset="0"/>
              </a:rPr>
              <a:t>clean</a:t>
            </a:r>
            <a:r>
              <a:rPr lang="fi-FI" sz="2200" dirty="0">
                <a:latin typeface="Corbel" panose="020B0503020204020204" pitchFamily="34" charset="0"/>
              </a:rPr>
              <a:t> </a:t>
            </a:r>
            <a:r>
              <a:rPr lang="fi-FI" sz="2200" dirty="0" err="1">
                <a:latin typeface="Corbel" panose="020B0503020204020204" pitchFamily="34" charset="0"/>
              </a:rPr>
              <a:t>energy</a:t>
            </a:r>
            <a:r>
              <a:rPr lang="fi-FI" sz="2200" dirty="0">
                <a:latin typeface="Corbel" panose="020B0503020204020204" pitchFamily="34" charset="0"/>
              </a:rPr>
              <a:t> </a:t>
            </a:r>
            <a:r>
              <a:rPr lang="fi-FI" sz="2200" dirty="0" err="1">
                <a:latin typeface="Corbel" panose="020B0503020204020204" pitchFamily="34" charset="0"/>
              </a:rPr>
              <a:t>investments</a:t>
            </a:r>
            <a:r>
              <a:rPr lang="fi-FI" sz="2200" dirty="0">
                <a:latin typeface="Corbel" panose="020B0503020204020204" pitchFamily="34" charset="0"/>
              </a:rPr>
              <a:t> </a:t>
            </a:r>
            <a:r>
              <a:rPr lang="fi-FI" sz="2200" dirty="0" err="1">
                <a:latin typeface="Corbel" panose="020B0503020204020204" pitchFamily="34" charset="0"/>
              </a:rPr>
              <a:t>worth</a:t>
            </a:r>
            <a:r>
              <a:rPr lang="fi-FI" sz="2200" dirty="0">
                <a:latin typeface="Corbel" panose="020B0503020204020204" pitchFamily="34" charset="0"/>
              </a:rPr>
              <a:t> €1.2 </a:t>
            </a:r>
            <a:r>
              <a:rPr lang="fi-FI" sz="2200" dirty="0" err="1">
                <a:latin typeface="Corbel" panose="020B0503020204020204" pitchFamily="34" charset="0"/>
              </a:rPr>
              <a:t>billion</a:t>
            </a:r>
            <a:r>
              <a:rPr lang="fi-FI" sz="2200" dirty="0">
                <a:latin typeface="Corbel" panose="020B0503020204020204" pitchFamily="34" charset="0"/>
              </a:rPr>
              <a:t> </a:t>
            </a:r>
            <a:r>
              <a:rPr lang="fi-FI" sz="2200" dirty="0" err="1">
                <a:latin typeface="Corbel" panose="020B0503020204020204" pitchFamily="34" charset="0"/>
              </a:rPr>
              <a:t>are</a:t>
            </a:r>
            <a:r>
              <a:rPr lang="fi-FI" sz="2200" dirty="0">
                <a:latin typeface="Corbel" panose="020B0503020204020204" pitchFamily="34" charset="0"/>
              </a:rPr>
              <a:t> in </a:t>
            </a:r>
            <a:r>
              <a:rPr lang="fi-FI" sz="2200" dirty="0" err="1">
                <a:latin typeface="Corbel" panose="020B0503020204020204" pitchFamily="34" charset="0"/>
              </a:rPr>
              <a:t>the</a:t>
            </a:r>
            <a:r>
              <a:rPr lang="fi-FI" sz="2200" dirty="0">
                <a:latin typeface="Corbel" panose="020B0503020204020204" pitchFamily="34" charset="0"/>
              </a:rPr>
              <a:t> </a:t>
            </a:r>
            <a:r>
              <a:rPr lang="fi-FI" sz="2200" dirty="0" err="1">
                <a:latin typeface="Corbel" panose="020B0503020204020204" pitchFamily="34" charset="0"/>
              </a:rPr>
              <a:t>pipeline</a:t>
            </a:r>
            <a:r>
              <a:rPr lang="fi-FI" sz="2200" dirty="0">
                <a:latin typeface="Corbel" panose="020B0503020204020204" pitchFamily="34" charset="0"/>
              </a:rPr>
              <a:t>. Fortum and </a:t>
            </a:r>
            <a:r>
              <a:rPr lang="fi-FI" sz="2200" dirty="0" err="1">
                <a:latin typeface="Corbel" panose="020B0503020204020204" pitchFamily="34" charset="0"/>
              </a:rPr>
              <a:t>Tornator</a:t>
            </a:r>
            <a:r>
              <a:rPr lang="fi-FI" sz="2200" dirty="0">
                <a:latin typeface="Corbel" panose="020B0503020204020204" pitchFamily="34" charset="0"/>
              </a:rPr>
              <a:t> </a:t>
            </a:r>
            <a:r>
              <a:rPr lang="fi-FI" sz="2200" dirty="0" err="1">
                <a:latin typeface="Corbel" panose="020B0503020204020204" pitchFamily="34" charset="0"/>
              </a:rPr>
              <a:t>are</a:t>
            </a:r>
            <a:r>
              <a:rPr lang="fi-FI" sz="2200" dirty="0">
                <a:latin typeface="Corbel" panose="020B0503020204020204" pitchFamily="34" charset="0"/>
              </a:rPr>
              <a:t> </a:t>
            </a:r>
            <a:r>
              <a:rPr lang="fi-FI" sz="2200" dirty="0" err="1">
                <a:latin typeface="Corbel" panose="020B0503020204020204" pitchFamily="34" charset="0"/>
              </a:rPr>
              <a:t>advancing</a:t>
            </a:r>
            <a:r>
              <a:rPr lang="fi-FI" sz="2200" dirty="0">
                <a:latin typeface="Corbel" panose="020B0503020204020204" pitchFamily="34" charset="0"/>
              </a:rPr>
              <a:t> </a:t>
            </a:r>
            <a:r>
              <a:rPr lang="fi-FI" sz="2200" dirty="0" err="1">
                <a:latin typeface="Corbel" panose="020B0503020204020204" pitchFamily="34" charset="0"/>
              </a:rPr>
              <a:t>the</a:t>
            </a:r>
            <a:r>
              <a:rPr lang="fi-FI" sz="2200" dirty="0">
                <a:latin typeface="Corbel" panose="020B0503020204020204" pitchFamily="34" charset="0"/>
              </a:rPr>
              <a:t> </a:t>
            </a:r>
            <a:r>
              <a:rPr lang="fi-FI" sz="2200" dirty="0" err="1">
                <a:latin typeface="Corbel" panose="020B0503020204020204" pitchFamily="34" charset="0"/>
              </a:rPr>
              <a:t>launch</a:t>
            </a:r>
            <a:r>
              <a:rPr lang="fi-FI" sz="2200" dirty="0">
                <a:latin typeface="Corbel" panose="020B0503020204020204" pitchFamily="34" charset="0"/>
              </a:rPr>
              <a:t> of </a:t>
            </a:r>
            <a:r>
              <a:rPr lang="fi-FI" sz="2200" dirty="0" err="1">
                <a:latin typeface="Corbel" panose="020B0503020204020204" pitchFamily="34" charset="0"/>
              </a:rPr>
              <a:t>wind</a:t>
            </a:r>
            <a:r>
              <a:rPr lang="fi-FI" sz="2200" dirty="0">
                <a:latin typeface="Corbel" panose="020B0503020204020204" pitchFamily="34" charset="0"/>
              </a:rPr>
              <a:t> </a:t>
            </a:r>
            <a:r>
              <a:rPr lang="fi-FI" sz="2200" dirty="0" err="1">
                <a:latin typeface="Corbel" panose="020B0503020204020204" pitchFamily="34" charset="0"/>
              </a:rPr>
              <a:t>power</a:t>
            </a:r>
            <a:r>
              <a:rPr lang="fi-FI" sz="2200" dirty="0">
                <a:latin typeface="Corbel" panose="020B0503020204020204" pitchFamily="34" charset="0"/>
              </a:rPr>
              <a:t> </a:t>
            </a:r>
            <a:r>
              <a:rPr lang="fi-FI" sz="2200" dirty="0" err="1">
                <a:latin typeface="Corbel" panose="020B0503020204020204" pitchFamily="34" charset="0"/>
              </a:rPr>
              <a:t>production</a:t>
            </a:r>
            <a:r>
              <a:rPr lang="fi-FI" sz="2200" dirty="0">
                <a:latin typeface="Corbel" panose="020B0503020204020204" pitchFamily="34" charset="0"/>
              </a:rPr>
              <a:t>.</a:t>
            </a:r>
          </a:p>
          <a:p>
            <a:pPr>
              <a:lnSpc>
                <a:spcPct val="120000"/>
              </a:lnSpc>
              <a:spcAft>
                <a:spcPts val="1200"/>
              </a:spcAft>
            </a:pPr>
            <a:r>
              <a:rPr lang="fi-FI" sz="2200" dirty="0">
                <a:latin typeface="Corbel" panose="020B0503020204020204" pitchFamily="34" charset="0"/>
              </a:rPr>
              <a:t>Home to </a:t>
            </a:r>
            <a:r>
              <a:rPr lang="fi-FI" sz="2200" dirty="0" err="1">
                <a:latin typeface="Corbel" panose="020B0503020204020204" pitchFamily="34" charset="0"/>
              </a:rPr>
              <a:t>internationally</a:t>
            </a:r>
            <a:r>
              <a:rPr lang="fi-FI" sz="2200" dirty="0">
                <a:latin typeface="Corbel" panose="020B0503020204020204" pitchFamily="34" charset="0"/>
              </a:rPr>
              <a:t> </a:t>
            </a:r>
            <a:r>
              <a:rPr lang="fi-FI" sz="2200" dirty="0" err="1">
                <a:latin typeface="Corbel" panose="020B0503020204020204" pitchFamily="34" charset="0"/>
              </a:rPr>
              <a:t>successful</a:t>
            </a:r>
            <a:r>
              <a:rPr lang="fi-FI" sz="2200" dirty="0">
                <a:latin typeface="Corbel" panose="020B0503020204020204" pitchFamily="34" charset="0"/>
              </a:rPr>
              <a:t> </a:t>
            </a:r>
            <a:r>
              <a:rPr lang="fi-FI" sz="2200" dirty="0" err="1">
                <a:latin typeface="Corbel" panose="020B0503020204020204" pitchFamily="34" charset="0"/>
              </a:rPr>
              <a:t>companies</a:t>
            </a:r>
            <a:r>
              <a:rPr lang="fi-FI" sz="2200" dirty="0">
                <a:latin typeface="Corbel" panose="020B0503020204020204" pitchFamily="34" charset="0"/>
              </a:rPr>
              <a:t>, </a:t>
            </a:r>
            <a:r>
              <a:rPr lang="fi-FI" sz="2200" dirty="0" err="1">
                <a:latin typeface="Corbel" panose="020B0503020204020204" pitchFamily="34" charset="0"/>
              </a:rPr>
              <a:t>including</a:t>
            </a:r>
            <a:r>
              <a:rPr lang="fi-FI" sz="2200" dirty="0">
                <a:latin typeface="Corbel" panose="020B0503020204020204" pitchFamily="34" charset="0"/>
              </a:rPr>
              <a:t> John Deere, Abloy, </a:t>
            </a:r>
            <a:r>
              <a:rPr lang="fi-FI" sz="2200" dirty="0" err="1">
                <a:latin typeface="Corbel" panose="020B0503020204020204" pitchFamily="34" charset="0"/>
              </a:rPr>
              <a:t>Kesla</a:t>
            </a:r>
            <a:r>
              <a:rPr lang="fi-FI" sz="2200" dirty="0">
                <a:latin typeface="Corbel" panose="020B0503020204020204" pitchFamily="34" charset="0"/>
              </a:rPr>
              <a:t>, </a:t>
            </a:r>
            <a:r>
              <a:rPr lang="fi-FI" sz="2200" dirty="0" err="1">
                <a:latin typeface="Corbel" panose="020B0503020204020204" pitchFamily="34" charset="0"/>
              </a:rPr>
              <a:t>Thermo</a:t>
            </a:r>
            <a:r>
              <a:rPr lang="fi-FI" sz="2200" dirty="0">
                <a:latin typeface="Corbel" panose="020B0503020204020204" pitchFamily="34" charset="0"/>
              </a:rPr>
              <a:t> Fisher </a:t>
            </a:r>
            <a:r>
              <a:rPr lang="fi-FI" sz="2200" dirty="0" err="1">
                <a:latin typeface="Corbel" panose="020B0503020204020204" pitchFamily="34" charset="0"/>
              </a:rPr>
              <a:t>Scientific</a:t>
            </a:r>
            <a:r>
              <a:rPr lang="fi-FI" sz="2200" dirty="0">
                <a:latin typeface="Corbel" panose="020B0503020204020204" pitchFamily="34" charset="0"/>
              </a:rPr>
              <a:t>, </a:t>
            </a:r>
            <a:r>
              <a:rPr lang="fi-FI" sz="2200" dirty="0" err="1">
                <a:latin typeface="Corbel" panose="020B0503020204020204" pitchFamily="34" charset="0"/>
              </a:rPr>
              <a:t>Exel</a:t>
            </a:r>
            <a:r>
              <a:rPr lang="fi-FI" sz="2200" dirty="0">
                <a:latin typeface="Corbel" panose="020B0503020204020204" pitchFamily="34" charset="0"/>
              </a:rPr>
              <a:t> </a:t>
            </a:r>
            <a:r>
              <a:rPr lang="fi-FI" sz="2200" dirty="0" err="1">
                <a:latin typeface="Corbel" panose="020B0503020204020204" pitchFamily="34" charset="0"/>
              </a:rPr>
              <a:t>Composites</a:t>
            </a:r>
            <a:r>
              <a:rPr lang="fi-FI" sz="2200" dirty="0">
                <a:latin typeface="Corbel" panose="020B0503020204020204" pitchFamily="34" charset="0"/>
              </a:rPr>
              <a:t>, </a:t>
            </a:r>
            <a:r>
              <a:rPr lang="fi-FI" sz="2200" dirty="0" err="1">
                <a:latin typeface="Corbel" panose="020B0503020204020204" pitchFamily="34" charset="0"/>
              </a:rPr>
              <a:t>Phillips</a:t>
            </a:r>
            <a:r>
              <a:rPr lang="fi-FI" sz="2200" dirty="0">
                <a:latin typeface="Corbel" panose="020B0503020204020204" pitchFamily="34" charset="0"/>
              </a:rPr>
              <a:t> </a:t>
            </a:r>
            <a:r>
              <a:rPr lang="fi-FI" sz="2200" dirty="0" err="1">
                <a:latin typeface="Corbel" panose="020B0503020204020204" pitchFamily="34" charset="0"/>
              </a:rPr>
              <a:t>Medisize</a:t>
            </a:r>
            <a:r>
              <a:rPr lang="fi-FI" sz="2200" dirty="0">
                <a:latin typeface="Corbel" panose="020B0503020204020204" pitchFamily="34" charset="0"/>
              </a:rPr>
              <a:t>, Broman Group (Motonet) and Mantsinen Group.</a:t>
            </a:r>
          </a:p>
          <a:p>
            <a:pPr>
              <a:lnSpc>
                <a:spcPct val="120000"/>
              </a:lnSpc>
              <a:spcAft>
                <a:spcPts val="1200"/>
              </a:spcAft>
            </a:pPr>
            <a:r>
              <a:rPr lang="fi-FI" sz="2200" dirty="0" err="1">
                <a:latin typeface="Corbel" panose="020B0503020204020204" pitchFamily="34" charset="0"/>
              </a:rPr>
              <a:t>Valio's</a:t>
            </a:r>
            <a:r>
              <a:rPr lang="fi-FI" sz="2200" dirty="0">
                <a:latin typeface="Corbel" panose="020B0503020204020204" pitchFamily="34" charset="0"/>
              </a:rPr>
              <a:t> Joensuu </a:t>
            </a:r>
            <a:r>
              <a:rPr lang="fi-FI" sz="2200" dirty="0" err="1">
                <a:latin typeface="Corbel" panose="020B0503020204020204" pitchFamily="34" charset="0"/>
              </a:rPr>
              <a:t>plant</a:t>
            </a:r>
            <a:r>
              <a:rPr lang="fi-FI" sz="2200" dirty="0">
                <a:latin typeface="Corbel" panose="020B0503020204020204" pitchFamily="34" charset="0"/>
              </a:rPr>
              <a:t> </a:t>
            </a:r>
            <a:r>
              <a:rPr lang="fi-FI" sz="2200" dirty="0" err="1">
                <a:latin typeface="Corbel" panose="020B0503020204020204" pitchFamily="34" charset="0"/>
              </a:rPr>
              <a:t>has</a:t>
            </a:r>
            <a:r>
              <a:rPr lang="fi-FI" sz="2200" dirty="0">
                <a:latin typeface="Corbel" panose="020B0503020204020204" pitchFamily="34" charset="0"/>
              </a:rPr>
              <a:t> </a:t>
            </a:r>
            <a:r>
              <a:rPr lang="fi-FI" sz="2200" dirty="0" err="1">
                <a:latin typeface="Corbel" panose="020B0503020204020204" pitchFamily="34" charset="0"/>
              </a:rPr>
              <a:t>grown</a:t>
            </a:r>
            <a:r>
              <a:rPr lang="fi-FI" sz="2200" dirty="0">
                <a:latin typeface="Corbel" panose="020B0503020204020204" pitchFamily="34" charset="0"/>
              </a:rPr>
              <a:t> into </a:t>
            </a:r>
            <a:r>
              <a:rPr lang="fi-FI" sz="2200" dirty="0" err="1">
                <a:latin typeface="Corbel" panose="020B0503020204020204" pitchFamily="34" charset="0"/>
              </a:rPr>
              <a:t>one</a:t>
            </a:r>
            <a:r>
              <a:rPr lang="fi-FI" sz="2200" dirty="0">
                <a:latin typeface="Corbel" panose="020B0503020204020204" pitchFamily="34" charset="0"/>
              </a:rPr>
              <a:t> of </a:t>
            </a:r>
            <a:r>
              <a:rPr lang="fi-FI" sz="2200" dirty="0" err="1">
                <a:latin typeface="Corbel" panose="020B0503020204020204" pitchFamily="34" charset="0"/>
              </a:rPr>
              <a:t>Finland's</a:t>
            </a:r>
            <a:r>
              <a:rPr lang="fi-FI" sz="2200" dirty="0">
                <a:latin typeface="Corbel" panose="020B0503020204020204" pitchFamily="34" charset="0"/>
              </a:rPr>
              <a:t> </a:t>
            </a:r>
            <a:r>
              <a:rPr lang="fi-FI" sz="2200" dirty="0" err="1">
                <a:latin typeface="Corbel" panose="020B0503020204020204" pitchFamily="34" charset="0"/>
              </a:rPr>
              <a:t>most</a:t>
            </a:r>
            <a:r>
              <a:rPr lang="fi-FI" sz="2200" dirty="0">
                <a:latin typeface="Corbel" panose="020B0503020204020204" pitchFamily="34" charset="0"/>
              </a:rPr>
              <a:t> </a:t>
            </a:r>
            <a:r>
              <a:rPr lang="fi-FI" sz="2200" dirty="0" err="1">
                <a:latin typeface="Corbel" panose="020B0503020204020204" pitchFamily="34" charset="0"/>
              </a:rPr>
              <a:t>significant</a:t>
            </a:r>
            <a:r>
              <a:rPr lang="fi-FI" sz="2200" dirty="0">
                <a:latin typeface="Corbel" panose="020B0503020204020204" pitchFamily="34" charset="0"/>
              </a:rPr>
              <a:t> food </a:t>
            </a:r>
            <a:r>
              <a:rPr lang="fi-FI" sz="2200" dirty="0" err="1">
                <a:latin typeface="Corbel" panose="020B0503020204020204" pitchFamily="34" charset="0"/>
              </a:rPr>
              <a:t>industry</a:t>
            </a:r>
            <a:r>
              <a:rPr lang="fi-FI" sz="2200" dirty="0">
                <a:latin typeface="Corbel" panose="020B0503020204020204" pitchFamily="34" charset="0"/>
              </a:rPr>
              <a:t> </a:t>
            </a:r>
            <a:r>
              <a:rPr lang="fi-FI" sz="2200" dirty="0" err="1">
                <a:latin typeface="Corbel" panose="020B0503020204020204" pitchFamily="34" charset="0"/>
              </a:rPr>
              <a:t>production</a:t>
            </a:r>
            <a:r>
              <a:rPr lang="fi-FI" sz="2200" dirty="0">
                <a:latin typeface="Corbel" panose="020B0503020204020204" pitchFamily="34" charset="0"/>
              </a:rPr>
              <a:t> </a:t>
            </a:r>
            <a:r>
              <a:rPr lang="fi-FI" sz="2200" dirty="0" err="1">
                <a:latin typeface="Corbel" panose="020B0503020204020204" pitchFamily="34" charset="0"/>
              </a:rPr>
              <a:t>facilities</a:t>
            </a:r>
            <a:r>
              <a:rPr lang="fi-FI" sz="2200" dirty="0">
                <a:latin typeface="Corbel" panose="020B0503020204020204" pitchFamily="34" charset="0"/>
              </a:rPr>
              <a:t>. A </a:t>
            </a:r>
            <a:r>
              <a:rPr lang="fi-FI" sz="2200" dirty="0" err="1">
                <a:latin typeface="Corbel" panose="020B0503020204020204" pitchFamily="34" charset="0"/>
              </a:rPr>
              <a:t>planned</a:t>
            </a:r>
            <a:r>
              <a:rPr lang="fi-FI" sz="2200" dirty="0">
                <a:latin typeface="Corbel" panose="020B0503020204020204" pitchFamily="34" charset="0"/>
              </a:rPr>
              <a:t> €30 </a:t>
            </a:r>
            <a:r>
              <a:rPr lang="fi-FI" sz="2200" dirty="0" err="1">
                <a:latin typeface="Corbel" panose="020B0503020204020204" pitchFamily="34" charset="0"/>
              </a:rPr>
              <a:t>million</a:t>
            </a:r>
            <a:r>
              <a:rPr lang="fi-FI" sz="2200" dirty="0">
                <a:latin typeface="Corbel" panose="020B0503020204020204" pitchFamily="34" charset="0"/>
              </a:rPr>
              <a:t> </a:t>
            </a:r>
            <a:r>
              <a:rPr lang="fi-FI" sz="2200" dirty="0" err="1">
                <a:latin typeface="Corbel" panose="020B0503020204020204" pitchFamily="34" charset="0"/>
              </a:rPr>
              <a:t>investment</a:t>
            </a:r>
            <a:r>
              <a:rPr lang="fi-FI" sz="2200" dirty="0">
                <a:latin typeface="Corbel" panose="020B0503020204020204" pitchFamily="34" charset="0"/>
              </a:rPr>
              <a:t> </a:t>
            </a:r>
            <a:r>
              <a:rPr lang="fi-FI" sz="2200" dirty="0" err="1">
                <a:latin typeface="Corbel" panose="020B0503020204020204" pitchFamily="34" charset="0"/>
              </a:rPr>
              <a:t>will</a:t>
            </a:r>
            <a:r>
              <a:rPr lang="fi-FI" sz="2200" dirty="0">
                <a:latin typeface="Corbel" panose="020B0503020204020204" pitchFamily="34" charset="0"/>
              </a:rPr>
              <a:t> </a:t>
            </a:r>
            <a:r>
              <a:rPr lang="fi-FI" sz="2200" dirty="0" err="1">
                <a:latin typeface="Corbel" panose="020B0503020204020204" pitchFamily="34" charset="0"/>
              </a:rPr>
              <a:t>further</a:t>
            </a:r>
            <a:r>
              <a:rPr lang="fi-FI" sz="2200" dirty="0">
                <a:latin typeface="Corbel" panose="020B0503020204020204" pitchFamily="34" charset="0"/>
              </a:rPr>
              <a:t> </a:t>
            </a:r>
            <a:r>
              <a:rPr lang="fi-FI" sz="2200" dirty="0" err="1">
                <a:latin typeface="Corbel" panose="020B0503020204020204" pitchFamily="34" charset="0"/>
              </a:rPr>
              <a:t>strengthen</a:t>
            </a:r>
            <a:r>
              <a:rPr lang="fi-FI" sz="2200" dirty="0">
                <a:latin typeface="Corbel" panose="020B0503020204020204" pitchFamily="34" charset="0"/>
              </a:rPr>
              <a:t> </a:t>
            </a:r>
            <a:r>
              <a:rPr lang="fi-FI" sz="2200" dirty="0" err="1">
                <a:latin typeface="Corbel" panose="020B0503020204020204" pitchFamily="34" charset="0"/>
              </a:rPr>
              <a:t>its</a:t>
            </a:r>
            <a:r>
              <a:rPr lang="fi-FI" sz="2200" dirty="0">
                <a:latin typeface="Corbel" panose="020B0503020204020204" pitchFamily="34" charset="0"/>
              </a:rPr>
              <a:t> position.</a:t>
            </a:r>
          </a:p>
        </p:txBody>
      </p:sp>
      <p:pic>
        <p:nvPicPr>
          <p:cNvPr id="6" name="Picture 5">
            <a:extLst>
              <a:ext uri="{FF2B5EF4-FFF2-40B4-BE49-F238E27FC236}">
                <a16:creationId xmlns:a16="http://schemas.microsoft.com/office/drawing/2014/main" id="{5982ED11-2028-3D3C-3934-C2E59D216913}"/>
              </a:ext>
            </a:extLst>
          </p:cNvPr>
          <p:cNvPicPr>
            <a:picLocks noChangeAspect="1"/>
          </p:cNvPicPr>
          <p:nvPr/>
        </p:nvPicPr>
        <p:blipFill>
          <a:blip r:embed="rId4"/>
          <a:stretch>
            <a:fillRect/>
          </a:stretch>
        </p:blipFill>
        <p:spPr>
          <a:xfrm>
            <a:off x="8348889" y="264287"/>
            <a:ext cx="3441700" cy="863600"/>
          </a:xfrm>
          <a:prstGeom prst="rect">
            <a:avLst/>
          </a:prstGeom>
        </p:spPr>
      </p:pic>
    </p:spTree>
    <p:extLst>
      <p:ext uri="{BB962C8B-B14F-4D97-AF65-F5344CB8AC3E}">
        <p14:creationId xmlns:p14="http://schemas.microsoft.com/office/powerpoint/2010/main" val="9709780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B607E-82B5-888B-23E5-80C1F045567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00E75A0-6BBE-D414-9A26-27910FCEFDCF}"/>
              </a:ext>
            </a:extLst>
          </p:cNvPr>
          <p:cNvPicPr>
            <a:picLocks noChangeAspect="1"/>
          </p:cNvPicPr>
          <p:nvPr/>
        </p:nvPicPr>
        <p:blipFill>
          <a:blip r:embed="rId3" cstate="email">
            <a:extLst>
              <a:ext uri="{28A0092B-C50C-407E-A947-70E740481C1C}">
                <a14:useLocalDpi xmlns:a14="http://schemas.microsoft.com/office/drawing/2010/main"/>
              </a:ext>
            </a:extLst>
          </a:blip>
          <a:srcRect l="21597" t="33846" b="1"/>
          <a:stretch>
            <a:fillRect/>
          </a:stretch>
        </p:blipFill>
        <p:spPr>
          <a:xfrm>
            <a:off x="0" y="-1"/>
            <a:ext cx="12192000" cy="6858001"/>
          </a:xfrm>
          <a:prstGeom prst="rect">
            <a:avLst/>
          </a:prstGeom>
        </p:spPr>
      </p:pic>
      <p:sp>
        <p:nvSpPr>
          <p:cNvPr id="4" name="Rectangle 3">
            <a:extLst>
              <a:ext uri="{FF2B5EF4-FFF2-40B4-BE49-F238E27FC236}">
                <a16:creationId xmlns:a16="http://schemas.microsoft.com/office/drawing/2014/main" id="{1228CC23-08B4-416D-D4AD-9EA9AE96F062}"/>
              </a:ext>
            </a:extLst>
          </p:cNvPr>
          <p:cNvSpPr/>
          <p:nvPr/>
        </p:nvSpPr>
        <p:spPr>
          <a:xfrm>
            <a:off x="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2" name="Graphic 1">
            <a:extLst>
              <a:ext uri="{FF2B5EF4-FFF2-40B4-BE49-F238E27FC236}">
                <a16:creationId xmlns:a16="http://schemas.microsoft.com/office/drawing/2014/main" id="{DFA8496A-EFA2-78C0-EF4D-E88671D2CE8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10956832" y="5622831"/>
            <a:ext cx="1911355" cy="558981"/>
          </a:xfrm>
          <a:prstGeom prst="rect">
            <a:avLst/>
          </a:prstGeom>
        </p:spPr>
      </p:pic>
      <p:pic>
        <p:nvPicPr>
          <p:cNvPr id="11" name="Picture 10">
            <a:extLst>
              <a:ext uri="{FF2B5EF4-FFF2-40B4-BE49-F238E27FC236}">
                <a16:creationId xmlns:a16="http://schemas.microsoft.com/office/drawing/2014/main" id="{013394F5-D3B1-BD13-C659-7BDF6F211572}"/>
              </a:ext>
            </a:extLst>
          </p:cNvPr>
          <p:cNvPicPr>
            <a:picLocks noChangeAspect="1"/>
          </p:cNvPicPr>
          <p:nvPr/>
        </p:nvPicPr>
        <p:blipFill>
          <a:blip r:embed="rId5"/>
          <a:stretch>
            <a:fillRect/>
          </a:stretch>
        </p:blipFill>
        <p:spPr>
          <a:xfrm>
            <a:off x="107950" y="1631950"/>
            <a:ext cx="11976100" cy="3594100"/>
          </a:xfrm>
          <a:prstGeom prst="rect">
            <a:avLst/>
          </a:prstGeom>
        </p:spPr>
      </p:pic>
    </p:spTree>
    <p:extLst>
      <p:ext uri="{BB962C8B-B14F-4D97-AF65-F5344CB8AC3E}">
        <p14:creationId xmlns:p14="http://schemas.microsoft.com/office/powerpoint/2010/main" val="3628067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4D92A-63A2-C338-0A03-40F87E0F27D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E8EB3E5-B527-54EE-5760-F082B1094EEB}"/>
              </a:ext>
            </a:extLst>
          </p:cNvPr>
          <p:cNvPicPr>
            <a:picLocks noChangeAspect="1"/>
          </p:cNvPicPr>
          <p:nvPr/>
        </p:nvPicPr>
        <p:blipFill>
          <a:blip r:embed="rId3" cstate="email">
            <a:extLst>
              <a:ext uri="{28A0092B-C50C-407E-A947-70E740481C1C}">
                <a14:useLocalDpi xmlns:a14="http://schemas.microsoft.com/office/drawing/2010/main"/>
              </a:ext>
            </a:extLst>
          </a:blip>
          <a:srcRect l="35869" t="15624" r="14131"/>
          <a:stretch>
            <a:fillRect/>
          </a:stretch>
        </p:blipFill>
        <p:spPr>
          <a:xfrm>
            <a:off x="0" y="-1"/>
            <a:ext cx="6096000" cy="6858001"/>
          </a:xfrm>
          <a:prstGeom prst="rect">
            <a:avLst/>
          </a:prstGeom>
        </p:spPr>
      </p:pic>
      <p:sp>
        <p:nvSpPr>
          <p:cNvPr id="10" name="Content Placeholder 10">
            <a:extLst>
              <a:ext uri="{FF2B5EF4-FFF2-40B4-BE49-F238E27FC236}">
                <a16:creationId xmlns:a16="http://schemas.microsoft.com/office/drawing/2014/main" id="{A868E262-9EAF-7C89-F8BE-DC840E249C13}"/>
              </a:ext>
            </a:extLst>
          </p:cNvPr>
          <p:cNvSpPr>
            <a:spLocks noGrp="1"/>
          </p:cNvSpPr>
          <p:nvPr>
            <p:ph idx="1"/>
          </p:nvPr>
        </p:nvSpPr>
        <p:spPr>
          <a:xfrm>
            <a:off x="6661636" y="1839183"/>
            <a:ext cx="4692164" cy="4351698"/>
          </a:xfrm>
        </p:spPr>
        <p:txBody>
          <a:bodyPr>
            <a:normAutofit fontScale="70000" lnSpcReduction="20000"/>
          </a:bodyPr>
          <a:lstStyle/>
          <a:p>
            <a:pPr>
              <a:lnSpc>
                <a:spcPct val="120000"/>
              </a:lnSpc>
              <a:spcAft>
                <a:spcPts val="1200"/>
              </a:spcAft>
            </a:pPr>
            <a:r>
              <a:rPr lang="fi-FI" sz="2200" dirty="0" err="1">
                <a:latin typeface="Corbel" panose="020B0503020204020204" pitchFamily="34" charset="0"/>
              </a:rPr>
              <a:t>Finland's</a:t>
            </a:r>
            <a:r>
              <a:rPr lang="fi-FI" sz="2200" dirty="0">
                <a:latin typeface="Corbel" panose="020B0503020204020204" pitchFamily="34" charset="0"/>
              </a:rPr>
              <a:t> </a:t>
            </a:r>
            <a:r>
              <a:rPr lang="fi-FI" sz="2200" dirty="0" err="1">
                <a:latin typeface="Corbel" panose="020B0503020204020204" pitchFamily="34" charset="0"/>
              </a:rPr>
              <a:t>largest</a:t>
            </a:r>
            <a:r>
              <a:rPr lang="fi-FI" sz="2200" dirty="0">
                <a:latin typeface="Corbel" panose="020B0503020204020204" pitchFamily="34" charset="0"/>
              </a:rPr>
              <a:t> </a:t>
            </a:r>
            <a:r>
              <a:rPr lang="fi-FI" sz="2200" dirty="0" err="1">
                <a:latin typeface="Corbel" panose="020B0503020204020204" pitchFamily="34" charset="0"/>
              </a:rPr>
              <a:t>photonics</a:t>
            </a:r>
            <a:r>
              <a:rPr lang="fi-FI" sz="2200" dirty="0">
                <a:latin typeface="Corbel" panose="020B0503020204020204" pitchFamily="34" charset="0"/>
              </a:rPr>
              <a:t> </a:t>
            </a:r>
            <a:r>
              <a:rPr lang="fi-FI" sz="2200" dirty="0" err="1">
                <a:latin typeface="Corbel" panose="020B0503020204020204" pitchFamily="34" charset="0"/>
              </a:rPr>
              <a:t>cluster</a:t>
            </a:r>
            <a:r>
              <a:rPr lang="fi-FI" sz="2200" dirty="0">
                <a:latin typeface="Corbel" panose="020B0503020204020204" pitchFamily="34" charset="0"/>
              </a:rPr>
              <a:t> for </a:t>
            </a:r>
            <a:r>
              <a:rPr lang="fi-FI" sz="2200" dirty="0" err="1">
                <a:latin typeface="Corbel" panose="020B0503020204020204" pitchFamily="34" charset="0"/>
              </a:rPr>
              <a:t>research</a:t>
            </a:r>
            <a:r>
              <a:rPr lang="fi-FI" sz="2200" dirty="0">
                <a:latin typeface="Corbel" panose="020B0503020204020204" pitchFamily="34" charset="0"/>
              </a:rPr>
              <a:t>, </a:t>
            </a:r>
            <a:r>
              <a:rPr lang="fi-FI" sz="2200" dirty="0" err="1">
                <a:latin typeface="Corbel" panose="020B0503020204020204" pitchFamily="34" charset="0"/>
              </a:rPr>
              <a:t>education</a:t>
            </a:r>
            <a:r>
              <a:rPr lang="fi-FI" sz="2200" dirty="0">
                <a:latin typeface="Corbel" panose="020B0503020204020204" pitchFamily="34" charset="0"/>
              </a:rPr>
              <a:t> and business is </a:t>
            </a:r>
            <a:r>
              <a:rPr lang="fi-FI" sz="2200" dirty="0" err="1">
                <a:latin typeface="Corbel" panose="020B0503020204020204" pitchFamily="34" charset="0"/>
              </a:rPr>
              <a:t>located</a:t>
            </a:r>
            <a:r>
              <a:rPr lang="fi-FI" sz="2200" dirty="0">
                <a:latin typeface="Corbel" panose="020B0503020204020204" pitchFamily="34" charset="0"/>
              </a:rPr>
              <a:t> in Joensuu. </a:t>
            </a:r>
            <a:r>
              <a:rPr lang="fi-FI" sz="2200" dirty="0" err="1">
                <a:latin typeface="Corbel" panose="020B0503020204020204" pitchFamily="34" charset="0"/>
              </a:rPr>
              <a:t>Photonics</a:t>
            </a:r>
            <a:r>
              <a:rPr lang="fi-FI" sz="2200" dirty="0">
                <a:latin typeface="Corbel" panose="020B0503020204020204" pitchFamily="34" charset="0"/>
              </a:rPr>
              <a:t> is </a:t>
            </a:r>
            <a:r>
              <a:rPr lang="fi-FI" sz="2200" dirty="0" err="1">
                <a:latin typeface="Corbel" panose="020B0503020204020204" pitchFamily="34" charset="0"/>
              </a:rPr>
              <a:t>part</a:t>
            </a:r>
            <a:r>
              <a:rPr lang="fi-FI" sz="2200" dirty="0">
                <a:latin typeface="Corbel" panose="020B0503020204020204" pitchFamily="34" charset="0"/>
              </a:rPr>
              <a:t> of </a:t>
            </a:r>
            <a:r>
              <a:rPr lang="fi-FI" sz="2200" dirty="0" err="1">
                <a:latin typeface="Corbel" panose="020B0503020204020204" pitchFamily="34" charset="0"/>
              </a:rPr>
              <a:t>everyday</a:t>
            </a:r>
            <a:r>
              <a:rPr lang="fi-FI" sz="2200" dirty="0">
                <a:latin typeface="Corbel" panose="020B0503020204020204" pitchFamily="34" charset="0"/>
              </a:rPr>
              <a:t> life for </a:t>
            </a:r>
            <a:r>
              <a:rPr lang="fi-FI" sz="2200" dirty="0" err="1">
                <a:latin typeface="Corbel" panose="020B0503020204020204" pitchFamily="34" charset="0"/>
              </a:rPr>
              <a:t>all</a:t>
            </a:r>
            <a:r>
              <a:rPr lang="fi-FI" sz="2200" dirty="0">
                <a:latin typeface="Corbel" panose="020B0503020204020204" pitchFamily="34" charset="0"/>
              </a:rPr>
              <a:t> of us – a </a:t>
            </a:r>
            <a:r>
              <a:rPr lang="fi-FI" sz="2200" dirty="0" err="1">
                <a:latin typeface="Corbel" panose="020B0503020204020204" pitchFamily="34" charset="0"/>
              </a:rPr>
              <a:t>smartphone</a:t>
            </a:r>
            <a:r>
              <a:rPr lang="fi-FI" sz="2200" dirty="0">
                <a:latin typeface="Corbel" panose="020B0503020204020204" pitchFamily="34" charset="0"/>
              </a:rPr>
              <a:t> </a:t>
            </a:r>
            <a:r>
              <a:rPr lang="fi-FI" sz="2200" dirty="0" err="1">
                <a:latin typeface="Corbel" panose="020B0503020204020204" pitchFamily="34" charset="0"/>
              </a:rPr>
              <a:t>display</a:t>
            </a:r>
            <a:r>
              <a:rPr lang="fi-FI" sz="2200" dirty="0">
                <a:latin typeface="Corbel" panose="020B0503020204020204" pitchFamily="34" charset="0"/>
              </a:rPr>
              <a:t>, for </a:t>
            </a:r>
            <a:r>
              <a:rPr lang="fi-FI" sz="2200" dirty="0" err="1">
                <a:latin typeface="Corbel" panose="020B0503020204020204" pitchFamily="34" charset="0"/>
              </a:rPr>
              <a:t>example</a:t>
            </a:r>
            <a:r>
              <a:rPr lang="fi-FI" sz="2200" dirty="0">
                <a:latin typeface="Corbel" panose="020B0503020204020204" pitchFamily="34" charset="0"/>
              </a:rPr>
              <a:t>, is an </a:t>
            </a:r>
            <a:r>
              <a:rPr lang="fi-FI" sz="2200" dirty="0" err="1">
                <a:latin typeface="Corbel" panose="020B0503020204020204" pitchFamily="34" charset="0"/>
              </a:rPr>
              <a:t>application</a:t>
            </a:r>
            <a:r>
              <a:rPr lang="fi-FI" sz="2200" dirty="0">
                <a:latin typeface="Corbel" panose="020B0503020204020204" pitchFamily="34" charset="0"/>
              </a:rPr>
              <a:t> of </a:t>
            </a:r>
            <a:r>
              <a:rPr lang="fi-FI" sz="2200" dirty="0" err="1">
                <a:latin typeface="Corbel" panose="020B0503020204020204" pitchFamily="34" charset="0"/>
              </a:rPr>
              <a:t>photonics</a:t>
            </a:r>
            <a:r>
              <a:rPr lang="fi-FI" sz="2200" dirty="0">
                <a:latin typeface="Corbel" panose="020B0503020204020204" pitchFamily="34" charset="0"/>
              </a:rPr>
              <a:t>.</a:t>
            </a:r>
          </a:p>
          <a:p>
            <a:pPr>
              <a:lnSpc>
                <a:spcPct val="120000"/>
              </a:lnSpc>
              <a:spcAft>
                <a:spcPts val="1200"/>
              </a:spcAft>
            </a:pPr>
            <a:r>
              <a:rPr lang="fi-FI" sz="2200" dirty="0">
                <a:latin typeface="Corbel" panose="020B0503020204020204" pitchFamily="34" charset="0"/>
              </a:rPr>
              <a:t>GTK </a:t>
            </a:r>
            <a:r>
              <a:rPr lang="fi-FI" sz="2200" dirty="0" err="1">
                <a:latin typeface="Corbel" panose="020B0503020204020204" pitchFamily="34" charset="0"/>
              </a:rPr>
              <a:t>Mintec</a:t>
            </a:r>
            <a:r>
              <a:rPr lang="fi-FI" sz="2200" dirty="0">
                <a:latin typeface="Corbel" panose="020B0503020204020204" pitchFamily="34" charset="0"/>
              </a:rPr>
              <a:t> in Outokumpu </a:t>
            </a:r>
            <a:r>
              <a:rPr lang="fi-FI" sz="2200" dirty="0" err="1">
                <a:latin typeface="Corbel" panose="020B0503020204020204" pitchFamily="34" charset="0"/>
              </a:rPr>
              <a:t>develops</a:t>
            </a:r>
            <a:r>
              <a:rPr lang="fi-FI" sz="2200" dirty="0">
                <a:latin typeface="Corbel" panose="020B0503020204020204" pitchFamily="34" charset="0"/>
              </a:rPr>
              <a:t> </a:t>
            </a:r>
            <a:r>
              <a:rPr lang="fi-FI" sz="2200" dirty="0" err="1">
                <a:latin typeface="Corbel" panose="020B0503020204020204" pitchFamily="34" charset="0"/>
              </a:rPr>
              <a:t>new</a:t>
            </a:r>
            <a:r>
              <a:rPr lang="fi-FI" sz="2200" dirty="0">
                <a:latin typeface="Corbel" panose="020B0503020204020204" pitchFamily="34" charset="0"/>
              </a:rPr>
              <a:t> </a:t>
            </a:r>
            <a:r>
              <a:rPr lang="fi-FI" sz="2200" dirty="0" err="1">
                <a:latin typeface="Corbel" panose="020B0503020204020204" pitchFamily="34" charset="0"/>
              </a:rPr>
              <a:t>solutions</a:t>
            </a:r>
            <a:r>
              <a:rPr lang="fi-FI" sz="2200" dirty="0">
                <a:latin typeface="Corbel" panose="020B0503020204020204" pitchFamily="34" charset="0"/>
              </a:rPr>
              <a:t> for </a:t>
            </a:r>
            <a:r>
              <a:rPr lang="fi-FI" sz="2200" dirty="0" err="1">
                <a:latin typeface="Corbel" panose="020B0503020204020204" pitchFamily="34" charset="0"/>
              </a:rPr>
              <a:t>the</a:t>
            </a:r>
            <a:r>
              <a:rPr lang="fi-FI" sz="2200" dirty="0">
                <a:latin typeface="Corbel" panose="020B0503020204020204" pitchFamily="34" charset="0"/>
              </a:rPr>
              <a:t> </a:t>
            </a:r>
            <a:r>
              <a:rPr lang="fi-FI" sz="2200" dirty="0" err="1">
                <a:latin typeface="Corbel" panose="020B0503020204020204" pitchFamily="34" charset="0"/>
              </a:rPr>
              <a:t>minerals</a:t>
            </a:r>
            <a:r>
              <a:rPr lang="fi-FI" sz="2200" dirty="0">
                <a:latin typeface="Corbel" panose="020B0503020204020204" pitchFamily="34" charset="0"/>
              </a:rPr>
              <a:t> and </a:t>
            </a:r>
            <a:r>
              <a:rPr lang="fi-FI" sz="2200" dirty="0" err="1">
                <a:latin typeface="Corbel" panose="020B0503020204020204" pitchFamily="34" charset="0"/>
              </a:rPr>
              <a:t>circular</a:t>
            </a:r>
            <a:r>
              <a:rPr lang="fi-FI" sz="2200" dirty="0">
                <a:latin typeface="Corbel" panose="020B0503020204020204" pitchFamily="34" charset="0"/>
              </a:rPr>
              <a:t> </a:t>
            </a:r>
            <a:r>
              <a:rPr lang="fi-FI" sz="2200" dirty="0" err="1">
                <a:latin typeface="Corbel" panose="020B0503020204020204" pitchFamily="34" charset="0"/>
              </a:rPr>
              <a:t>economy</a:t>
            </a:r>
            <a:r>
              <a:rPr lang="fi-FI" sz="2200" dirty="0">
                <a:latin typeface="Corbel" panose="020B0503020204020204" pitchFamily="34" charset="0"/>
              </a:rPr>
              <a:t> and </a:t>
            </a:r>
            <a:r>
              <a:rPr lang="fi-FI" sz="2200" dirty="0" err="1">
                <a:latin typeface="Corbel" panose="020B0503020204020204" pitchFamily="34" charset="0"/>
              </a:rPr>
              <a:t>more</a:t>
            </a:r>
            <a:r>
              <a:rPr lang="fi-FI" sz="2200" dirty="0">
                <a:latin typeface="Corbel" panose="020B0503020204020204" pitchFamily="34" charset="0"/>
              </a:rPr>
              <a:t> </a:t>
            </a:r>
            <a:r>
              <a:rPr lang="fi-FI" sz="2200" dirty="0" err="1">
                <a:latin typeface="Corbel" panose="020B0503020204020204" pitchFamily="34" charset="0"/>
              </a:rPr>
              <a:t>sustainable</a:t>
            </a:r>
            <a:r>
              <a:rPr lang="fi-FI" sz="2200" dirty="0">
                <a:latin typeface="Corbel" panose="020B0503020204020204" pitchFamily="34" charset="0"/>
              </a:rPr>
              <a:t> </a:t>
            </a:r>
            <a:r>
              <a:rPr lang="fi-FI" sz="2200" dirty="0" err="1">
                <a:latin typeface="Corbel" panose="020B0503020204020204" pitchFamily="34" charset="0"/>
              </a:rPr>
              <a:t>mining</a:t>
            </a:r>
            <a:r>
              <a:rPr lang="fi-FI" sz="2200" dirty="0">
                <a:latin typeface="Corbel" panose="020B0503020204020204" pitchFamily="34" charset="0"/>
              </a:rPr>
              <a:t>.</a:t>
            </a:r>
          </a:p>
          <a:p>
            <a:pPr>
              <a:lnSpc>
                <a:spcPct val="120000"/>
              </a:lnSpc>
              <a:spcAft>
                <a:spcPts val="1200"/>
              </a:spcAft>
            </a:pPr>
            <a:r>
              <a:rPr lang="fi-FI" sz="2200" dirty="0" err="1">
                <a:latin typeface="Corbel" panose="020B0503020204020204" pitchFamily="34" charset="0"/>
              </a:rPr>
              <a:t>Carbonaide</a:t>
            </a:r>
            <a:r>
              <a:rPr lang="fi-FI" sz="2200" dirty="0">
                <a:latin typeface="Corbel" panose="020B0503020204020204" pitchFamily="34" charset="0"/>
              </a:rPr>
              <a:t> </a:t>
            </a:r>
            <a:r>
              <a:rPr lang="fi-FI" sz="2200" dirty="0" err="1">
                <a:latin typeface="Corbel" panose="020B0503020204020204" pitchFamily="34" charset="0"/>
              </a:rPr>
              <a:t>has</a:t>
            </a:r>
            <a:r>
              <a:rPr lang="fi-FI" sz="2200" dirty="0">
                <a:latin typeface="Corbel" panose="020B0503020204020204" pitchFamily="34" charset="0"/>
              </a:rPr>
              <a:t> </a:t>
            </a:r>
            <a:r>
              <a:rPr lang="fi-FI" sz="2200" dirty="0" err="1">
                <a:latin typeface="Corbel" panose="020B0503020204020204" pitchFamily="34" charset="0"/>
              </a:rPr>
              <a:t>developed</a:t>
            </a:r>
            <a:r>
              <a:rPr lang="fi-FI" sz="2200" dirty="0">
                <a:latin typeface="Corbel" panose="020B0503020204020204" pitchFamily="34" charset="0"/>
              </a:rPr>
              <a:t> a </a:t>
            </a:r>
            <a:r>
              <a:rPr lang="fi-FI" sz="2200" dirty="0" err="1">
                <a:latin typeface="Corbel" panose="020B0503020204020204" pitchFamily="34" charset="0"/>
              </a:rPr>
              <a:t>way</a:t>
            </a:r>
            <a:r>
              <a:rPr lang="fi-FI" sz="2200" dirty="0">
                <a:latin typeface="Corbel" panose="020B0503020204020204" pitchFamily="34" charset="0"/>
              </a:rPr>
              <a:t> to </a:t>
            </a:r>
            <a:r>
              <a:rPr lang="fi-FI" sz="2200" dirty="0" err="1">
                <a:latin typeface="Corbel" panose="020B0503020204020204" pitchFamily="34" charset="0"/>
              </a:rPr>
              <a:t>bind</a:t>
            </a:r>
            <a:r>
              <a:rPr lang="fi-FI" sz="2200" dirty="0">
                <a:latin typeface="Corbel" panose="020B0503020204020204" pitchFamily="34" charset="0"/>
              </a:rPr>
              <a:t> </a:t>
            </a:r>
            <a:r>
              <a:rPr lang="fi-FI" sz="2200" dirty="0" err="1">
                <a:latin typeface="Corbel" panose="020B0503020204020204" pitchFamily="34" charset="0"/>
              </a:rPr>
              <a:t>carbon</a:t>
            </a:r>
            <a:r>
              <a:rPr lang="fi-FI" sz="2200" dirty="0">
                <a:latin typeface="Corbel" panose="020B0503020204020204" pitchFamily="34" charset="0"/>
              </a:rPr>
              <a:t> </a:t>
            </a:r>
            <a:r>
              <a:rPr lang="fi-FI" sz="2200" dirty="0" err="1">
                <a:latin typeface="Corbel" panose="020B0503020204020204" pitchFamily="34" charset="0"/>
              </a:rPr>
              <a:t>dioxide</a:t>
            </a:r>
            <a:r>
              <a:rPr lang="fi-FI" sz="2200" dirty="0">
                <a:latin typeface="Corbel" panose="020B0503020204020204" pitchFamily="34" charset="0"/>
              </a:rPr>
              <a:t> into </a:t>
            </a:r>
            <a:r>
              <a:rPr lang="fi-FI" sz="2200" dirty="0" err="1">
                <a:latin typeface="Corbel" panose="020B0503020204020204" pitchFamily="34" charset="0"/>
              </a:rPr>
              <a:t>concrete</a:t>
            </a:r>
            <a:r>
              <a:rPr lang="fi-FI" sz="2200" dirty="0">
                <a:latin typeface="Corbel" panose="020B0503020204020204" pitchFamily="34" charset="0"/>
              </a:rPr>
              <a:t>. </a:t>
            </a:r>
            <a:r>
              <a:rPr lang="fi-FI" sz="2200" dirty="0" err="1">
                <a:latin typeface="Corbel" panose="020B0503020204020204" pitchFamily="34" charset="0"/>
              </a:rPr>
              <a:t>Biochar</a:t>
            </a:r>
            <a:r>
              <a:rPr lang="fi-FI" sz="2200" dirty="0">
                <a:latin typeface="Corbel" panose="020B0503020204020204" pitchFamily="34" charset="0"/>
              </a:rPr>
              <a:t> is </a:t>
            </a:r>
            <a:r>
              <a:rPr lang="fi-FI" sz="2200" dirty="0" err="1">
                <a:latin typeface="Corbel" panose="020B0503020204020204" pitchFamily="34" charset="0"/>
              </a:rPr>
              <a:t>also</a:t>
            </a:r>
            <a:r>
              <a:rPr lang="fi-FI" sz="2200" dirty="0">
                <a:latin typeface="Corbel" panose="020B0503020204020204" pitchFamily="34" charset="0"/>
              </a:rPr>
              <a:t> </a:t>
            </a:r>
            <a:r>
              <a:rPr lang="fi-FI" sz="2200" dirty="0" err="1">
                <a:latin typeface="Corbel" panose="020B0503020204020204" pitchFamily="34" charset="0"/>
              </a:rPr>
              <a:t>produced</a:t>
            </a:r>
            <a:r>
              <a:rPr lang="fi-FI" sz="2200" dirty="0">
                <a:latin typeface="Corbel" panose="020B0503020204020204" pitchFamily="34" charset="0"/>
              </a:rPr>
              <a:t> in </a:t>
            </a:r>
            <a:r>
              <a:rPr lang="fi-FI" sz="2200" dirty="0" err="1">
                <a:latin typeface="Corbel" panose="020B0503020204020204" pitchFamily="34" charset="0"/>
              </a:rPr>
              <a:t>the</a:t>
            </a:r>
            <a:r>
              <a:rPr lang="fi-FI" sz="2200" dirty="0">
                <a:latin typeface="Corbel" panose="020B0503020204020204" pitchFamily="34" charset="0"/>
              </a:rPr>
              <a:t> </a:t>
            </a:r>
            <a:r>
              <a:rPr lang="fi-FI" sz="2200" dirty="0" err="1">
                <a:latin typeface="Corbel" panose="020B0503020204020204" pitchFamily="34" charset="0"/>
              </a:rPr>
              <a:t>region</a:t>
            </a:r>
            <a:r>
              <a:rPr lang="fi-FI" sz="2200" dirty="0">
                <a:latin typeface="Corbel" panose="020B0503020204020204" pitchFamily="34" charset="0"/>
              </a:rPr>
              <a:t> as a </a:t>
            </a:r>
            <a:r>
              <a:rPr lang="fi-FI" sz="2200" dirty="0" err="1">
                <a:latin typeface="Corbel" panose="020B0503020204020204" pitchFamily="34" charset="0"/>
              </a:rPr>
              <a:t>substitute</a:t>
            </a:r>
            <a:r>
              <a:rPr lang="fi-FI" sz="2200" dirty="0">
                <a:latin typeface="Corbel" panose="020B0503020204020204" pitchFamily="34" charset="0"/>
              </a:rPr>
              <a:t> for </a:t>
            </a:r>
            <a:r>
              <a:rPr lang="fi-FI" sz="2200" dirty="0" err="1">
                <a:latin typeface="Corbel" panose="020B0503020204020204" pitchFamily="34" charset="0"/>
              </a:rPr>
              <a:t>fossil</a:t>
            </a:r>
            <a:r>
              <a:rPr lang="fi-FI" sz="2200" dirty="0">
                <a:latin typeface="Corbel" panose="020B0503020204020204" pitchFamily="34" charset="0"/>
              </a:rPr>
              <a:t> </a:t>
            </a:r>
            <a:r>
              <a:rPr lang="fi-FI" sz="2200" dirty="0" err="1">
                <a:latin typeface="Corbel" panose="020B0503020204020204" pitchFamily="34" charset="0"/>
              </a:rPr>
              <a:t>raw</a:t>
            </a:r>
            <a:r>
              <a:rPr lang="fi-FI" sz="2200" dirty="0">
                <a:latin typeface="Corbel" panose="020B0503020204020204" pitchFamily="34" charset="0"/>
              </a:rPr>
              <a:t> </a:t>
            </a:r>
            <a:r>
              <a:rPr lang="fi-FI" sz="2200" dirty="0" err="1">
                <a:latin typeface="Corbel" panose="020B0503020204020204" pitchFamily="34" charset="0"/>
              </a:rPr>
              <a:t>materials</a:t>
            </a:r>
            <a:r>
              <a:rPr lang="fi-FI" sz="2200" dirty="0">
                <a:latin typeface="Corbel" panose="020B0503020204020204" pitchFamily="34" charset="0"/>
              </a:rPr>
              <a:t>.</a:t>
            </a:r>
          </a:p>
          <a:p>
            <a:pPr>
              <a:lnSpc>
                <a:spcPct val="120000"/>
              </a:lnSpc>
              <a:spcAft>
                <a:spcPts val="1200"/>
              </a:spcAft>
            </a:pPr>
            <a:r>
              <a:rPr lang="fi-FI" sz="2200" dirty="0" err="1">
                <a:latin typeface="Corbel" panose="020B0503020204020204" pitchFamily="34" charset="0"/>
              </a:rPr>
              <a:t>Airships</a:t>
            </a:r>
            <a:r>
              <a:rPr lang="fi-FI" sz="2200" dirty="0">
                <a:latin typeface="Corbel" panose="020B0503020204020204" pitchFamily="34" charset="0"/>
              </a:rPr>
              <a:t> made </a:t>
            </a:r>
            <a:r>
              <a:rPr lang="fi-FI" sz="2200" dirty="0" err="1">
                <a:latin typeface="Corbel" panose="020B0503020204020204" pitchFamily="34" charset="0"/>
              </a:rPr>
              <a:t>by</a:t>
            </a:r>
            <a:r>
              <a:rPr lang="fi-FI" sz="2200" dirty="0">
                <a:latin typeface="Corbel" panose="020B0503020204020204" pitchFamily="34" charset="0"/>
              </a:rPr>
              <a:t> Kelluu </a:t>
            </a:r>
            <a:r>
              <a:rPr lang="fi-FI" sz="2200" dirty="0" err="1">
                <a:latin typeface="Corbel" panose="020B0503020204020204" pitchFamily="34" charset="0"/>
              </a:rPr>
              <a:t>take</a:t>
            </a:r>
            <a:r>
              <a:rPr lang="fi-FI" sz="2200" dirty="0">
                <a:latin typeface="Corbel" panose="020B0503020204020204" pitchFamily="34" charset="0"/>
              </a:rPr>
              <a:t> to </a:t>
            </a:r>
            <a:r>
              <a:rPr lang="fi-FI" sz="2200" dirty="0" err="1">
                <a:latin typeface="Corbel" panose="020B0503020204020204" pitchFamily="34" charset="0"/>
              </a:rPr>
              <a:t>the</a:t>
            </a:r>
            <a:r>
              <a:rPr lang="fi-FI" sz="2200" dirty="0">
                <a:latin typeface="Corbel" panose="020B0503020204020204" pitchFamily="34" charset="0"/>
              </a:rPr>
              <a:t> </a:t>
            </a:r>
            <a:r>
              <a:rPr lang="fi-FI" sz="2200" dirty="0" err="1">
                <a:latin typeface="Corbel" panose="020B0503020204020204" pitchFamily="34" charset="0"/>
              </a:rPr>
              <a:t>skies</a:t>
            </a:r>
            <a:r>
              <a:rPr lang="fi-FI" sz="2200" dirty="0">
                <a:latin typeface="Corbel" panose="020B0503020204020204" pitchFamily="34" charset="0"/>
              </a:rPr>
              <a:t> to </a:t>
            </a:r>
            <a:r>
              <a:rPr lang="fi-FI" sz="2200" dirty="0" err="1">
                <a:latin typeface="Corbel" panose="020B0503020204020204" pitchFamily="34" charset="0"/>
              </a:rPr>
              <a:t>gather</a:t>
            </a:r>
            <a:r>
              <a:rPr lang="fi-FI" sz="2200" dirty="0">
                <a:latin typeface="Corbel" panose="020B0503020204020204" pitchFamily="34" charset="0"/>
              </a:rPr>
              <a:t> </a:t>
            </a:r>
            <a:r>
              <a:rPr lang="fi-FI" sz="2200" dirty="0" err="1">
                <a:latin typeface="Corbel" panose="020B0503020204020204" pitchFamily="34" charset="0"/>
              </a:rPr>
              <a:t>environmental</a:t>
            </a:r>
            <a:r>
              <a:rPr lang="fi-FI" sz="2200" dirty="0">
                <a:latin typeface="Corbel" panose="020B0503020204020204" pitchFamily="34" charset="0"/>
              </a:rPr>
              <a:t> data </a:t>
            </a:r>
            <a:r>
              <a:rPr lang="fi-FI" sz="2200" dirty="0" err="1">
                <a:latin typeface="Corbel" panose="020B0503020204020204" pitchFamily="34" charset="0"/>
              </a:rPr>
              <a:t>around</a:t>
            </a:r>
            <a:r>
              <a:rPr lang="fi-FI" sz="2200" dirty="0">
                <a:latin typeface="Corbel" panose="020B0503020204020204" pitchFamily="34" charset="0"/>
              </a:rPr>
              <a:t> </a:t>
            </a:r>
            <a:r>
              <a:rPr lang="fi-FI" sz="2200" dirty="0" err="1">
                <a:latin typeface="Corbel" panose="020B0503020204020204" pitchFamily="34" charset="0"/>
              </a:rPr>
              <a:t>the</a:t>
            </a:r>
            <a:r>
              <a:rPr lang="fi-FI" sz="2200" dirty="0">
                <a:latin typeface="Corbel" panose="020B0503020204020204" pitchFamily="34" charset="0"/>
              </a:rPr>
              <a:t> </a:t>
            </a:r>
            <a:r>
              <a:rPr lang="fi-FI" sz="2200" dirty="0" err="1">
                <a:latin typeface="Corbel" panose="020B0503020204020204" pitchFamily="34" charset="0"/>
              </a:rPr>
              <a:t>world</a:t>
            </a:r>
            <a:r>
              <a:rPr lang="fi-FI" sz="2200" dirty="0">
                <a:latin typeface="Corbel" panose="020B0503020204020204" pitchFamily="34" charset="0"/>
              </a:rPr>
              <a:t>.</a:t>
            </a:r>
          </a:p>
        </p:txBody>
      </p:sp>
      <p:pic>
        <p:nvPicPr>
          <p:cNvPr id="7" name="Picture 6">
            <a:extLst>
              <a:ext uri="{FF2B5EF4-FFF2-40B4-BE49-F238E27FC236}">
                <a16:creationId xmlns:a16="http://schemas.microsoft.com/office/drawing/2014/main" id="{6669B29B-A034-741E-8A25-D23E74269065}"/>
              </a:ext>
            </a:extLst>
          </p:cNvPr>
          <p:cNvPicPr>
            <a:picLocks noChangeAspect="1"/>
          </p:cNvPicPr>
          <p:nvPr/>
        </p:nvPicPr>
        <p:blipFill>
          <a:blip r:embed="rId4"/>
          <a:stretch>
            <a:fillRect/>
          </a:stretch>
        </p:blipFill>
        <p:spPr>
          <a:xfrm>
            <a:off x="8407972" y="264287"/>
            <a:ext cx="3352800" cy="863600"/>
          </a:xfrm>
          <a:prstGeom prst="rect">
            <a:avLst/>
          </a:prstGeom>
        </p:spPr>
      </p:pic>
    </p:spTree>
    <p:extLst>
      <p:ext uri="{BB962C8B-B14F-4D97-AF65-F5344CB8AC3E}">
        <p14:creationId xmlns:p14="http://schemas.microsoft.com/office/powerpoint/2010/main" val="10636015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4A15D-B5D7-39BA-2719-CD2427E202F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4AC9059-A8EA-3FC4-7BEF-B32B70CF0DFB}"/>
              </a:ext>
            </a:extLst>
          </p:cNvPr>
          <p:cNvPicPr>
            <a:picLocks noChangeAspect="1"/>
          </p:cNvPicPr>
          <p:nvPr/>
        </p:nvPicPr>
        <p:blipFill>
          <a:blip r:embed="rId3" cstate="email">
            <a:extLst>
              <a:ext uri="{28A0092B-C50C-407E-A947-70E740481C1C}">
                <a14:useLocalDpi xmlns:a14="http://schemas.microsoft.com/office/drawing/2010/main"/>
              </a:ext>
            </a:extLst>
          </a:blip>
          <a:srcRect t="32799" r="24941" b="3868"/>
          <a:stretch>
            <a:fillRect/>
          </a:stretch>
        </p:blipFill>
        <p:spPr>
          <a:xfrm>
            <a:off x="0" y="-1"/>
            <a:ext cx="12192000" cy="6858001"/>
          </a:xfrm>
          <a:prstGeom prst="rect">
            <a:avLst/>
          </a:prstGeom>
        </p:spPr>
      </p:pic>
      <p:sp>
        <p:nvSpPr>
          <p:cNvPr id="3" name="Rectangle 2">
            <a:extLst>
              <a:ext uri="{FF2B5EF4-FFF2-40B4-BE49-F238E27FC236}">
                <a16:creationId xmlns:a16="http://schemas.microsoft.com/office/drawing/2014/main" id="{49597E94-EF11-31A0-EA0F-4A546F274E66}"/>
              </a:ext>
            </a:extLst>
          </p:cNvPr>
          <p:cNvSpPr/>
          <p:nvPr/>
        </p:nvSpPr>
        <p:spPr>
          <a:xfrm>
            <a:off x="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6" name="Graphic 5">
            <a:extLst>
              <a:ext uri="{FF2B5EF4-FFF2-40B4-BE49-F238E27FC236}">
                <a16:creationId xmlns:a16="http://schemas.microsoft.com/office/drawing/2014/main" id="{C3DAD3EA-99EE-D0F9-A5FE-18CAAC00B39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10956832" y="5622831"/>
            <a:ext cx="1911355" cy="558981"/>
          </a:xfrm>
          <a:prstGeom prst="rect">
            <a:avLst/>
          </a:prstGeom>
        </p:spPr>
      </p:pic>
      <p:pic>
        <p:nvPicPr>
          <p:cNvPr id="11" name="Picture 10">
            <a:extLst>
              <a:ext uri="{FF2B5EF4-FFF2-40B4-BE49-F238E27FC236}">
                <a16:creationId xmlns:a16="http://schemas.microsoft.com/office/drawing/2014/main" id="{920E24E8-04A0-030F-B83A-8F4B3A4FC868}"/>
              </a:ext>
            </a:extLst>
          </p:cNvPr>
          <p:cNvPicPr>
            <a:picLocks noChangeAspect="1"/>
          </p:cNvPicPr>
          <p:nvPr/>
        </p:nvPicPr>
        <p:blipFill>
          <a:blip r:embed="rId5"/>
          <a:stretch>
            <a:fillRect/>
          </a:stretch>
        </p:blipFill>
        <p:spPr>
          <a:xfrm>
            <a:off x="685800" y="1631949"/>
            <a:ext cx="10820400" cy="3594100"/>
          </a:xfrm>
          <a:prstGeom prst="rect">
            <a:avLst/>
          </a:prstGeom>
        </p:spPr>
      </p:pic>
    </p:spTree>
    <p:extLst>
      <p:ext uri="{BB962C8B-B14F-4D97-AF65-F5344CB8AC3E}">
        <p14:creationId xmlns:p14="http://schemas.microsoft.com/office/powerpoint/2010/main" val="910001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EB260-EDB2-1B11-C782-DF86A4EE0B9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4BB47FF-0875-B5E6-050E-F9645E107971}"/>
              </a:ext>
            </a:extLst>
          </p:cNvPr>
          <p:cNvPicPr>
            <a:picLocks noChangeAspect="1"/>
          </p:cNvPicPr>
          <p:nvPr/>
        </p:nvPicPr>
        <p:blipFill>
          <a:blip r:embed="rId3" cstate="email">
            <a:extLst>
              <a:ext uri="{28A0092B-C50C-407E-A947-70E740481C1C}">
                <a14:useLocalDpi xmlns:a14="http://schemas.microsoft.com/office/drawing/2010/main"/>
              </a:ext>
            </a:extLst>
          </a:blip>
          <a:srcRect l="16471" t="7206" r="33203" b="7863"/>
          <a:stretch>
            <a:fillRect/>
          </a:stretch>
        </p:blipFill>
        <p:spPr>
          <a:xfrm>
            <a:off x="0" y="-1"/>
            <a:ext cx="6096000" cy="6858001"/>
          </a:xfrm>
          <a:prstGeom prst="rect">
            <a:avLst/>
          </a:prstGeom>
        </p:spPr>
      </p:pic>
      <p:sp>
        <p:nvSpPr>
          <p:cNvPr id="10" name="Content Placeholder 10">
            <a:extLst>
              <a:ext uri="{FF2B5EF4-FFF2-40B4-BE49-F238E27FC236}">
                <a16:creationId xmlns:a16="http://schemas.microsoft.com/office/drawing/2014/main" id="{DABB74BA-71B4-0E58-F6F4-E9729669E870}"/>
              </a:ext>
            </a:extLst>
          </p:cNvPr>
          <p:cNvSpPr>
            <a:spLocks noGrp="1"/>
          </p:cNvSpPr>
          <p:nvPr>
            <p:ph idx="1"/>
          </p:nvPr>
        </p:nvSpPr>
        <p:spPr>
          <a:xfrm>
            <a:off x="6661636" y="1839183"/>
            <a:ext cx="4692164" cy="3837354"/>
          </a:xfrm>
        </p:spPr>
        <p:txBody>
          <a:bodyPr>
            <a:normAutofit fontScale="25000" lnSpcReduction="20000"/>
          </a:bodyPr>
          <a:lstStyle/>
          <a:p>
            <a:pPr>
              <a:lnSpc>
                <a:spcPct val="120000"/>
              </a:lnSpc>
              <a:spcAft>
                <a:spcPts val="1200"/>
              </a:spcAft>
            </a:pPr>
            <a:r>
              <a:rPr lang="fi-FI" sz="6400" dirty="0">
                <a:latin typeface="Corbel" panose="020B0503020204020204" pitchFamily="34" charset="0"/>
              </a:rPr>
              <a:t>Joensuu – home to 13,000 </a:t>
            </a:r>
            <a:r>
              <a:rPr lang="fi-FI" sz="6400" dirty="0" err="1">
                <a:latin typeface="Corbel" panose="020B0503020204020204" pitchFamily="34" charset="0"/>
              </a:rPr>
              <a:t>higher</a:t>
            </a:r>
            <a:r>
              <a:rPr lang="fi-FI" sz="6400" dirty="0">
                <a:latin typeface="Corbel" panose="020B0503020204020204" pitchFamily="34" charset="0"/>
              </a:rPr>
              <a:t> </a:t>
            </a:r>
            <a:r>
              <a:rPr lang="fi-FI" sz="6400" dirty="0" err="1">
                <a:latin typeface="Corbel" panose="020B0503020204020204" pitchFamily="34" charset="0"/>
              </a:rPr>
              <a:t>education</a:t>
            </a:r>
            <a:r>
              <a:rPr lang="fi-FI" sz="6400" dirty="0">
                <a:latin typeface="Corbel" panose="020B0503020204020204" pitchFamily="34" charset="0"/>
              </a:rPr>
              <a:t> </a:t>
            </a:r>
            <a:r>
              <a:rPr lang="fi-FI" sz="6400" dirty="0" err="1">
                <a:latin typeface="Corbel" panose="020B0503020204020204" pitchFamily="34" charset="0"/>
              </a:rPr>
              <a:t>students</a:t>
            </a:r>
            <a:r>
              <a:rPr lang="fi-FI" sz="6400" dirty="0">
                <a:latin typeface="Corbel" panose="020B0503020204020204" pitchFamily="34" charset="0"/>
              </a:rPr>
              <a:t> and </a:t>
            </a:r>
            <a:r>
              <a:rPr lang="fi-FI" sz="6400" dirty="0" err="1">
                <a:latin typeface="Corbel" panose="020B0503020204020204" pitchFamily="34" charset="0"/>
              </a:rPr>
              <a:t>Finland's</a:t>
            </a:r>
            <a:r>
              <a:rPr lang="fi-FI" sz="6400" dirty="0">
                <a:latin typeface="Corbel" panose="020B0503020204020204" pitchFamily="34" charset="0"/>
              </a:rPr>
              <a:t> </a:t>
            </a:r>
            <a:r>
              <a:rPr lang="fi-FI" sz="6400" dirty="0" err="1">
                <a:latin typeface="Corbel" panose="020B0503020204020204" pitchFamily="34" charset="0"/>
              </a:rPr>
              <a:t>best</a:t>
            </a:r>
            <a:r>
              <a:rPr lang="fi-FI" sz="6400" dirty="0">
                <a:latin typeface="Corbel" panose="020B0503020204020204" pitchFamily="34" charset="0"/>
              </a:rPr>
              <a:t> </a:t>
            </a:r>
            <a:r>
              <a:rPr lang="fi-FI" sz="6400" dirty="0" err="1">
                <a:latin typeface="Corbel" panose="020B0503020204020204" pitchFamily="34" charset="0"/>
              </a:rPr>
              <a:t>student</a:t>
            </a:r>
            <a:r>
              <a:rPr lang="fi-FI" sz="6400" dirty="0">
                <a:latin typeface="Corbel" panose="020B0503020204020204" pitchFamily="34" charset="0"/>
              </a:rPr>
              <a:t> city </a:t>
            </a:r>
            <a:r>
              <a:rPr lang="fi-FI" sz="6400" dirty="0" err="1">
                <a:latin typeface="Corbel" panose="020B0503020204020204" pitchFamily="34" charset="0"/>
              </a:rPr>
              <a:t>based</a:t>
            </a:r>
            <a:r>
              <a:rPr lang="fi-FI" sz="6400" dirty="0">
                <a:latin typeface="Corbel" panose="020B0503020204020204" pitchFamily="34" charset="0"/>
              </a:rPr>
              <a:t> on </a:t>
            </a:r>
            <a:r>
              <a:rPr lang="fi-FI" sz="6400" dirty="0" err="1">
                <a:latin typeface="Corbel" panose="020B0503020204020204" pitchFamily="34" charset="0"/>
              </a:rPr>
              <a:t>student</a:t>
            </a:r>
            <a:r>
              <a:rPr lang="fi-FI" sz="6400" dirty="0">
                <a:latin typeface="Corbel" panose="020B0503020204020204" pitchFamily="34" charset="0"/>
              </a:rPr>
              <a:t> </a:t>
            </a:r>
            <a:r>
              <a:rPr lang="fi-FI" sz="6400" dirty="0" err="1">
                <a:latin typeface="Corbel" panose="020B0503020204020204" pitchFamily="34" charset="0"/>
              </a:rPr>
              <a:t>satisfaction</a:t>
            </a:r>
            <a:r>
              <a:rPr lang="fi-FI" sz="6400" dirty="0">
                <a:latin typeface="Corbel" panose="020B0503020204020204" pitchFamily="34" charset="0"/>
              </a:rPr>
              <a:t>.</a:t>
            </a:r>
          </a:p>
          <a:p>
            <a:pPr>
              <a:lnSpc>
                <a:spcPct val="120000"/>
              </a:lnSpc>
              <a:spcAft>
                <a:spcPts val="1200"/>
              </a:spcAft>
            </a:pPr>
            <a:r>
              <a:rPr lang="fi-FI" sz="6400" dirty="0" err="1">
                <a:latin typeface="Corbel" panose="020B0503020204020204" pitchFamily="34" charset="0"/>
              </a:rPr>
              <a:t>With</a:t>
            </a:r>
            <a:r>
              <a:rPr lang="fi-FI" sz="6400" dirty="0">
                <a:latin typeface="Corbel" panose="020B0503020204020204" pitchFamily="34" charset="0"/>
              </a:rPr>
              <a:t> 12 </a:t>
            </a:r>
            <a:r>
              <a:rPr lang="fi-FI" sz="6400" dirty="0" err="1">
                <a:latin typeface="Corbel" panose="020B0503020204020204" pitchFamily="34" charset="0"/>
              </a:rPr>
              <a:t>fields</a:t>
            </a:r>
            <a:r>
              <a:rPr lang="fi-FI" sz="6400" dirty="0">
                <a:latin typeface="Corbel" panose="020B0503020204020204" pitchFamily="34" charset="0"/>
              </a:rPr>
              <a:t> of </a:t>
            </a:r>
            <a:r>
              <a:rPr lang="fi-FI" sz="6400" dirty="0" err="1">
                <a:latin typeface="Corbel" panose="020B0503020204020204" pitchFamily="34" charset="0"/>
              </a:rPr>
              <a:t>study</a:t>
            </a:r>
            <a:r>
              <a:rPr lang="fi-FI" sz="6400" dirty="0">
                <a:latin typeface="Corbel" panose="020B0503020204020204" pitchFamily="34" charset="0"/>
              </a:rPr>
              <a:t>, </a:t>
            </a:r>
            <a:r>
              <a:rPr lang="fi-FI" sz="6400" dirty="0" err="1">
                <a:latin typeface="Corbel" panose="020B0503020204020204" pitchFamily="34" charset="0"/>
              </a:rPr>
              <a:t>the</a:t>
            </a:r>
            <a:r>
              <a:rPr lang="fi-FI" sz="6400" dirty="0">
                <a:latin typeface="Corbel" panose="020B0503020204020204" pitchFamily="34" charset="0"/>
              </a:rPr>
              <a:t> </a:t>
            </a:r>
            <a:r>
              <a:rPr lang="fi-FI" sz="6400" dirty="0" err="1">
                <a:latin typeface="Corbel" panose="020B0503020204020204" pitchFamily="34" charset="0"/>
              </a:rPr>
              <a:t>University</a:t>
            </a:r>
            <a:r>
              <a:rPr lang="fi-FI" sz="6400" dirty="0">
                <a:latin typeface="Corbel" panose="020B0503020204020204" pitchFamily="34" charset="0"/>
              </a:rPr>
              <a:t> of Eastern Finland is </a:t>
            </a:r>
            <a:r>
              <a:rPr lang="fi-FI" sz="6400" dirty="0" err="1">
                <a:latin typeface="Corbel" panose="020B0503020204020204" pitchFamily="34" charset="0"/>
              </a:rPr>
              <a:t>Finland's</a:t>
            </a:r>
            <a:r>
              <a:rPr lang="fi-FI" sz="6400" dirty="0">
                <a:latin typeface="Corbel" panose="020B0503020204020204" pitchFamily="34" charset="0"/>
              </a:rPr>
              <a:t> </a:t>
            </a:r>
            <a:r>
              <a:rPr lang="fi-FI" sz="6400" dirty="0" err="1">
                <a:latin typeface="Corbel" panose="020B0503020204020204" pitchFamily="34" charset="0"/>
              </a:rPr>
              <a:t>most</a:t>
            </a:r>
            <a:r>
              <a:rPr lang="fi-FI" sz="6400" dirty="0">
                <a:latin typeface="Corbel" panose="020B0503020204020204" pitchFamily="34" charset="0"/>
              </a:rPr>
              <a:t> </a:t>
            </a:r>
            <a:r>
              <a:rPr lang="fi-FI" sz="6400" dirty="0" err="1">
                <a:latin typeface="Corbel" panose="020B0503020204020204" pitchFamily="34" charset="0"/>
              </a:rPr>
              <a:t>multidisciplinary</a:t>
            </a:r>
            <a:r>
              <a:rPr lang="fi-FI" sz="6400" dirty="0">
                <a:latin typeface="Corbel" panose="020B0503020204020204" pitchFamily="34" charset="0"/>
              </a:rPr>
              <a:t> </a:t>
            </a:r>
            <a:r>
              <a:rPr lang="fi-FI" sz="6400" dirty="0" err="1">
                <a:latin typeface="Corbel" panose="020B0503020204020204" pitchFamily="34" charset="0"/>
              </a:rPr>
              <a:t>research</a:t>
            </a:r>
            <a:r>
              <a:rPr lang="fi-FI" sz="6400" dirty="0">
                <a:latin typeface="Corbel" panose="020B0503020204020204" pitchFamily="34" charset="0"/>
              </a:rPr>
              <a:t> </a:t>
            </a:r>
            <a:r>
              <a:rPr lang="fi-FI" sz="6400" dirty="0" err="1">
                <a:latin typeface="Corbel" panose="020B0503020204020204" pitchFamily="34" charset="0"/>
              </a:rPr>
              <a:t>university</a:t>
            </a:r>
            <a:r>
              <a:rPr lang="fi-FI" sz="6400" dirty="0">
                <a:latin typeface="Corbel" panose="020B0503020204020204" pitchFamily="34" charset="0"/>
              </a:rPr>
              <a:t>.</a:t>
            </a:r>
          </a:p>
          <a:p>
            <a:pPr>
              <a:lnSpc>
                <a:spcPct val="120000"/>
              </a:lnSpc>
              <a:spcAft>
                <a:spcPts val="1200"/>
              </a:spcAft>
            </a:pPr>
            <a:r>
              <a:rPr lang="fi-FI" sz="6400" dirty="0">
                <a:latin typeface="Corbel" panose="020B0503020204020204" pitchFamily="34" charset="0"/>
              </a:rPr>
              <a:t>A </a:t>
            </a:r>
            <a:r>
              <a:rPr lang="fi-FI" sz="6400" dirty="0" err="1">
                <a:latin typeface="Corbel" panose="020B0503020204020204" pitchFamily="34" charset="0"/>
              </a:rPr>
              <a:t>significant</a:t>
            </a:r>
            <a:r>
              <a:rPr lang="fi-FI" sz="6400" dirty="0">
                <a:latin typeface="Corbel" panose="020B0503020204020204" pitchFamily="34" charset="0"/>
              </a:rPr>
              <a:t> </a:t>
            </a:r>
            <a:r>
              <a:rPr lang="fi-FI" sz="6400" dirty="0" err="1">
                <a:latin typeface="Corbel" panose="020B0503020204020204" pitchFamily="34" charset="0"/>
              </a:rPr>
              <a:t>share</a:t>
            </a:r>
            <a:r>
              <a:rPr lang="fi-FI" sz="6400" dirty="0">
                <a:latin typeface="Corbel" panose="020B0503020204020204" pitchFamily="34" charset="0"/>
              </a:rPr>
              <a:t> of </a:t>
            </a:r>
            <a:r>
              <a:rPr lang="fi-FI" sz="6400" dirty="0" err="1">
                <a:latin typeface="Corbel" panose="020B0503020204020204" pitchFamily="34" charset="0"/>
              </a:rPr>
              <a:t>Finland's</a:t>
            </a:r>
            <a:r>
              <a:rPr lang="fi-FI" sz="6400" dirty="0">
                <a:latin typeface="Corbel" panose="020B0503020204020204" pitchFamily="34" charset="0"/>
              </a:rPr>
              <a:t> </a:t>
            </a:r>
            <a:r>
              <a:rPr lang="fi-FI" sz="6400" dirty="0" err="1">
                <a:latin typeface="Corbel" panose="020B0503020204020204" pitchFamily="34" charset="0"/>
              </a:rPr>
              <a:t>teachers</a:t>
            </a:r>
            <a:r>
              <a:rPr lang="fi-FI" sz="6400" dirty="0">
                <a:latin typeface="Corbel" panose="020B0503020204020204" pitchFamily="34" charset="0"/>
              </a:rPr>
              <a:t> </a:t>
            </a:r>
            <a:r>
              <a:rPr lang="fi-FI" sz="6400" dirty="0" err="1">
                <a:latin typeface="Corbel" panose="020B0503020204020204" pitchFamily="34" charset="0"/>
              </a:rPr>
              <a:t>are</a:t>
            </a:r>
            <a:r>
              <a:rPr lang="fi-FI" sz="6400" dirty="0">
                <a:latin typeface="Corbel" panose="020B0503020204020204" pitchFamily="34" charset="0"/>
              </a:rPr>
              <a:t> </a:t>
            </a:r>
            <a:r>
              <a:rPr lang="fi-FI" sz="6400" dirty="0" err="1">
                <a:latin typeface="Corbel" panose="020B0503020204020204" pitchFamily="34" charset="0"/>
              </a:rPr>
              <a:t>educated</a:t>
            </a:r>
            <a:r>
              <a:rPr lang="fi-FI" sz="6400" dirty="0">
                <a:latin typeface="Corbel" panose="020B0503020204020204" pitchFamily="34" charset="0"/>
              </a:rPr>
              <a:t> </a:t>
            </a:r>
            <a:r>
              <a:rPr lang="fi-FI" sz="6400" dirty="0" err="1">
                <a:latin typeface="Corbel" panose="020B0503020204020204" pitchFamily="34" charset="0"/>
              </a:rPr>
              <a:t>here</a:t>
            </a:r>
            <a:r>
              <a:rPr lang="fi-FI" sz="6400" dirty="0">
                <a:latin typeface="Corbel" panose="020B0503020204020204" pitchFamily="34" charset="0"/>
              </a:rPr>
              <a:t> – </a:t>
            </a:r>
            <a:r>
              <a:rPr lang="fi-FI" sz="6400" dirty="0" err="1">
                <a:latin typeface="Corbel" panose="020B0503020204020204" pitchFamily="34" charset="0"/>
              </a:rPr>
              <a:t>alongside</a:t>
            </a:r>
            <a:r>
              <a:rPr lang="fi-FI" sz="6400" dirty="0">
                <a:latin typeface="Corbel" panose="020B0503020204020204" pitchFamily="34" charset="0"/>
              </a:rPr>
              <a:t> </a:t>
            </a:r>
            <a:r>
              <a:rPr lang="fi-FI" sz="6400" dirty="0" err="1">
                <a:latin typeface="Corbel" panose="020B0503020204020204" pitchFamily="34" charset="0"/>
              </a:rPr>
              <a:t>experts</a:t>
            </a:r>
            <a:r>
              <a:rPr lang="fi-FI" sz="6400" dirty="0">
                <a:latin typeface="Corbel" panose="020B0503020204020204" pitchFamily="34" charset="0"/>
              </a:rPr>
              <a:t> in </a:t>
            </a:r>
            <a:r>
              <a:rPr lang="fi-FI" sz="6400" dirty="0" err="1">
                <a:latin typeface="Corbel" panose="020B0503020204020204" pitchFamily="34" charset="0"/>
              </a:rPr>
              <a:t>the</a:t>
            </a:r>
            <a:r>
              <a:rPr lang="fi-FI" sz="6400" dirty="0">
                <a:latin typeface="Corbel" panose="020B0503020204020204" pitchFamily="34" charset="0"/>
              </a:rPr>
              <a:t> </a:t>
            </a:r>
            <a:r>
              <a:rPr lang="fi-FI" sz="6400" dirty="0" err="1">
                <a:latin typeface="Corbel" panose="020B0503020204020204" pitchFamily="34" charset="0"/>
              </a:rPr>
              <a:t>forest</a:t>
            </a:r>
            <a:r>
              <a:rPr lang="fi-FI" sz="6400" dirty="0">
                <a:latin typeface="Corbel" panose="020B0503020204020204" pitchFamily="34" charset="0"/>
              </a:rPr>
              <a:t> </a:t>
            </a:r>
            <a:r>
              <a:rPr lang="fi-FI" sz="6400" dirty="0" err="1">
                <a:latin typeface="Corbel" panose="020B0503020204020204" pitchFamily="34" charset="0"/>
              </a:rPr>
              <a:t>bioeconomy</a:t>
            </a:r>
            <a:r>
              <a:rPr lang="fi-FI" sz="6400" dirty="0">
                <a:latin typeface="Corbel" panose="020B0503020204020204" pitchFamily="34" charset="0"/>
              </a:rPr>
              <a:t> and </a:t>
            </a:r>
            <a:r>
              <a:rPr lang="fi-FI" sz="6400" dirty="0" err="1">
                <a:latin typeface="Corbel" panose="020B0503020204020204" pitchFamily="34" charset="0"/>
              </a:rPr>
              <a:t>environmental</a:t>
            </a:r>
            <a:r>
              <a:rPr lang="fi-FI" sz="6400" dirty="0">
                <a:latin typeface="Corbel" panose="020B0503020204020204" pitchFamily="34" charset="0"/>
              </a:rPr>
              <a:t> </a:t>
            </a:r>
            <a:r>
              <a:rPr lang="fi-FI" sz="6400" dirty="0" err="1">
                <a:latin typeface="Corbel" panose="020B0503020204020204" pitchFamily="34" charset="0"/>
              </a:rPr>
              <a:t>solutions</a:t>
            </a:r>
            <a:r>
              <a:rPr lang="fi-FI" sz="6400" dirty="0">
                <a:latin typeface="Corbel" panose="020B0503020204020204" pitchFamily="34" charset="0"/>
              </a:rPr>
              <a:t> of </a:t>
            </a:r>
            <a:r>
              <a:rPr lang="fi-FI" sz="6400" dirty="0" err="1">
                <a:latin typeface="Corbel" panose="020B0503020204020204" pitchFamily="34" charset="0"/>
              </a:rPr>
              <a:t>the</a:t>
            </a:r>
            <a:r>
              <a:rPr lang="fi-FI" sz="6400" dirty="0">
                <a:latin typeface="Corbel" panose="020B0503020204020204" pitchFamily="34" charset="0"/>
              </a:rPr>
              <a:t> </a:t>
            </a:r>
            <a:r>
              <a:rPr lang="fi-FI" sz="6400" dirty="0" err="1">
                <a:latin typeface="Corbel" panose="020B0503020204020204" pitchFamily="34" charset="0"/>
              </a:rPr>
              <a:t>future</a:t>
            </a:r>
            <a:r>
              <a:rPr lang="fi-FI" sz="6400" dirty="0">
                <a:latin typeface="Corbel" panose="020B0503020204020204" pitchFamily="34" charset="0"/>
              </a:rPr>
              <a:t>.</a:t>
            </a:r>
          </a:p>
          <a:p>
            <a:pPr>
              <a:lnSpc>
                <a:spcPct val="120000"/>
              </a:lnSpc>
              <a:spcAft>
                <a:spcPts val="1200"/>
              </a:spcAft>
            </a:pPr>
            <a:r>
              <a:rPr lang="fi-FI" sz="6400" dirty="0">
                <a:latin typeface="Corbel" panose="020B0503020204020204" pitchFamily="34" charset="0"/>
              </a:rPr>
              <a:t>In </a:t>
            </a:r>
            <a:r>
              <a:rPr lang="fi-FI" sz="6400" dirty="0" err="1">
                <a:latin typeface="Corbel" panose="020B0503020204020204" pitchFamily="34" charset="0"/>
              </a:rPr>
              <a:t>law</a:t>
            </a:r>
            <a:r>
              <a:rPr lang="fi-FI" sz="6400" dirty="0">
                <a:latin typeface="Corbel" panose="020B0503020204020204" pitchFamily="34" charset="0"/>
              </a:rPr>
              <a:t>, </a:t>
            </a:r>
            <a:r>
              <a:rPr lang="fi-FI" sz="6400" dirty="0" err="1">
                <a:latin typeface="Corbel" panose="020B0503020204020204" pitchFamily="34" charset="0"/>
              </a:rPr>
              <a:t>the</a:t>
            </a:r>
            <a:r>
              <a:rPr lang="fi-FI" sz="6400" dirty="0">
                <a:latin typeface="Corbel" panose="020B0503020204020204" pitchFamily="34" charset="0"/>
              </a:rPr>
              <a:t> </a:t>
            </a:r>
            <a:r>
              <a:rPr lang="fi-FI" sz="6400" dirty="0" err="1">
                <a:latin typeface="Corbel" panose="020B0503020204020204" pitchFamily="34" charset="0"/>
              </a:rPr>
              <a:t>University</a:t>
            </a:r>
            <a:r>
              <a:rPr lang="fi-FI" sz="6400" dirty="0">
                <a:latin typeface="Corbel" panose="020B0503020204020204" pitchFamily="34" charset="0"/>
              </a:rPr>
              <a:t> of Eastern Finland is </a:t>
            </a:r>
            <a:r>
              <a:rPr lang="fi-FI" sz="6400" dirty="0" err="1">
                <a:latin typeface="Corbel" panose="020B0503020204020204" pitchFamily="34" charset="0"/>
              </a:rPr>
              <a:t>Finland's</a:t>
            </a:r>
            <a:r>
              <a:rPr lang="fi-FI" sz="6400" dirty="0">
                <a:latin typeface="Corbel" panose="020B0503020204020204" pitchFamily="34" charset="0"/>
              </a:rPr>
              <a:t> </a:t>
            </a:r>
            <a:r>
              <a:rPr lang="fi-FI" sz="6400" dirty="0" err="1">
                <a:latin typeface="Corbel" panose="020B0503020204020204" pitchFamily="34" charset="0"/>
              </a:rPr>
              <a:t>highest-ranked</a:t>
            </a:r>
            <a:r>
              <a:rPr lang="fi-FI" sz="6400" dirty="0">
                <a:latin typeface="Corbel" panose="020B0503020204020204" pitchFamily="34" charset="0"/>
              </a:rPr>
              <a:t> </a:t>
            </a:r>
            <a:r>
              <a:rPr lang="fi-FI" sz="6400" dirty="0" err="1">
                <a:latin typeface="Corbel" panose="020B0503020204020204" pitchFamily="34" charset="0"/>
              </a:rPr>
              <a:t>university</a:t>
            </a:r>
            <a:r>
              <a:rPr lang="fi-FI" sz="6400" dirty="0">
                <a:latin typeface="Corbel" panose="020B0503020204020204" pitchFamily="34" charset="0"/>
              </a:rPr>
              <a:t> in </a:t>
            </a:r>
            <a:r>
              <a:rPr lang="fi-FI" sz="6400" dirty="0" err="1">
                <a:latin typeface="Corbel" panose="020B0503020204020204" pitchFamily="34" charset="0"/>
              </a:rPr>
              <a:t>the</a:t>
            </a:r>
            <a:r>
              <a:rPr lang="fi-FI" sz="6400" dirty="0">
                <a:latin typeface="Corbel" panose="020B0503020204020204" pitchFamily="34" charset="0"/>
              </a:rPr>
              <a:t> </a:t>
            </a:r>
            <a:r>
              <a:rPr lang="fi-FI" sz="6400" dirty="0" err="1">
                <a:latin typeface="Corbel" panose="020B0503020204020204" pitchFamily="34" charset="0"/>
              </a:rPr>
              <a:t>international</a:t>
            </a:r>
            <a:r>
              <a:rPr lang="fi-FI" sz="6400" dirty="0">
                <a:latin typeface="Corbel" panose="020B0503020204020204" pitchFamily="34" charset="0"/>
              </a:rPr>
              <a:t> </a:t>
            </a:r>
            <a:r>
              <a:rPr lang="fi-FI" sz="6400" dirty="0" err="1">
                <a:latin typeface="Corbel" panose="020B0503020204020204" pitchFamily="34" charset="0"/>
              </a:rPr>
              <a:t>ShanghaiRanking</a:t>
            </a:r>
            <a:r>
              <a:rPr lang="fi-FI" sz="6400" dirty="0">
                <a:latin typeface="Corbel" panose="020B0503020204020204" pitchFamily="34" charset="0"/>
              </a:rPr>
              <a:t> 2026 Global Ranking of </a:t>
            </a:r>
            <a:r>
              <a:rPr lang="fi-FI" sz="6400" dirty="0" err="1">
                <a:latin typeface="Corbel" panose="020B0503020204020204" pitchFamily="34" charset="0"/>
              </a:rPr>
              <a:t>Academic</a:t>
            </a:r>
            <a:r>
              <a:rPr lang="fi-FI" sz="6400" dirty="0">
                <a:latin typeface="Corbel" panose="020B0503020204020204" pitchFamily="34" charset="0"/>
              </a:rPr>
              <a:t> </a:t>
            </a:r>
            <a:r>
              <a:rPr lang="fi-FI" sz="6400" dirty="0" err="1">
                <a:latin typeface="Corbel" panose="020B0503020204020204" pitchFamily="34" charset="0"/>
              </a:rPr>
              <a:t>Subjects</a:t>
            </a:r>
            <a:r>
              <a:rPr lang="fi-FI" sz="6400" dirty="0">
                <a:latin typeface="Corbel" panose="020B0503020204020204" pitchFamily="34" charset="0"/>
              </a:rPr>
              <a:t>.</a:t>
            </a:r>
          </a:p>
          <a:p>
            <a:pPr>
              <a:lnSpc>
                <a:spcPct val="100000"/>
              </a:lnSpc>
              <a:spcAft>
                <a:spcPts val="1200"/>
              </a:spcAft>
            </a:pPr>
            <a:endParaRPr lang="fi-FI" sz="2200" dirty="0">
              <a:latin typeface="Corbel" panose="020B0503020204020204" pitchFamily="34" charset="0"/>
            </a:endParaRPr>
          </a:p>
          <a:p>
            <a:pPr>
              <a:lnSpc>
                <a:spcPct val="100000"/>
              </a:lnSpc>
              <a:spcAft>
                <a:spcPts val="1200"/>
              </a:spcAft>
            </a:pPr>
            <a:endParaRPr lang="fi-FI" sz="2200" dirty="0">
              <a:latin typeface="Corbel" panose="020B0503020204020204" pitchFamily="34" charset="0"/>
            </a:endParaRPr>
          </a:p>
          <a:p>
            <a:pPr>
              <a:lnSpc>
                <a:spcPct val="100000"/>
              </a:lnSpc>
              <a:spcAft>
                <a:spcPts val="1200"/>
              </a:spcAft>
            </a:pPr>
            <a:endParaRPr lang="fi-FI" sz="2200" dirty="0">
              <a:latin typeface="Corbel" panose="020B0503020204020204" pitchFamily="34" charset="0"/>
            </a:endParaRPr>
          </a:p>
          <a:p>
            <a:pPr>
              <a:lnSpc>
                <a:spcPct val="100000"/>
              </a:lnSpc>
              <a:spcAft>
                <a:spcPts val="1200"/>
              </a:spcAft>
            </a:pPr>
            <a:endParaRPr lang="fi-FI" sz="2200" dirty="0">
              <a:latin typeface="Corbel" panose="020B0503020204020204" pitchFamily="34" charset="0"/>
            </a:endParaRPr>
          </a:p>
        </p:txBody>
      </p:sp>
      <p:pic>
        <p:nvPicPr>
          <p:cNvPr id="5" name="Picture 4">
            <a:extLst>
              <a:ext uri="{FF2B5EF4-FFF2-40B4-BE49-F238E27FC236}">
                <a16:creationId xmlns:a16="http://schemas.microsoft.com/office/drawing/2014/main" id="{C2492F5E-AE6E-CD34-2BCC-59DCFB86251A}"/>
              </a:ext>
            </a:extLst>
          </p:cNvPr>
          <p:cNvPicPr>
            <a:picLocks noChangeAspect="1"/>
          </p:cNvPicPr>
          <p:nvPr/>
        </p:nvPicPr>
        <p:blipFill>
          <a:blip r:embed="rId4"/>
          <a:stretch>
            <a:fillRect/>
          </a:stretch>
        </p:blipFill>
        <p:spPr>
          <a:xfrm>
            <a:off x="8156159" y="270478"/>
            <a:ext cx="3632200" cy="863600"/>
          </a:xfrm>
          <a:prstGeom prst="rect">
            <a:avLst/>
          </a:prstGeom>
        </p:spPr>
      </p:pic>
    </p:spTree>
    <p:extLst>
      <p:ext uri="{BB962C8B-B14F-4D97-AF65-F5344CB8AC3E}">
        <p14:creationId xmlns:p14="http://schemas.microsoft.com/office/powerpoint/2010/main" val="18237091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0C946-9C19-7FCA-4972-02AD32D7C77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35F0FA6-E7CD-3150-4B25-7EA3BDDA263A}"/>
              </a:ext>
            </a:extLst>
          </p:cNvPr>
          <p:cNvPicPr>
            <a:picLocks noChangeAspect="1"/>
          </p:cNvPicPr>
          <p:nvPr/>
        </p:nvPicPr>
        <p:blipFill>
          <a:blip r:embed="rId3" cstate="email">
            <a:extLst>
              <a:ext uri="{28A0092B-C50C-407E-A947-70E740481C1C}">
                <a14:useLocalDpi xmlns:a14="http://schemas.microsoft.com/office/drawing/2010/main"/>
              </a:ext>
            </a:extLst>
          </a:blip>
          <a:srcRect t="7812" b="7812"/>
          <a:stretch/>
        </p:blipFill>
        <p:spPr>
          <a:xfrm>
            <a:off x="0" y="-1"/>
            <a:ext cx="12192000" cy="6858001"/>
          </a:xfrm>
          <a:prstGeom prst="rect">
            <a:avLst/>
          </a:prstGeom>
        </p:spPr>
      </p:pic>
      <p:sp>
        <p:nvSpPr>
          <p:cNvPr id="3" name="Rectangle 2">
            <a:extLst>
              <a:ext uri="{FF2B5EF4-FFF2-40B4-BE49-F238E27FC236}">
                <a16:creationId xmlns:a16="http://schemas.microsoft.com/office/drawing/2014/main" id="{8EBDDDEC-A63C-A5C0-D92C-D4C61B139FBE}"/>
              </a:ext>
            </a:extLst>
          </p:cNvPr>
          <p:cNvSpPr/>
          <p:nvPr/>
        </p:nvSpPr>
        <p:spPr>
          <a:xfrm>
            <a:off x="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2" name="Graphic 1">
            <a:extLst>
              <a:ext uri="{FF2B5EF4-FFF2-40B4-BE49-F238E27FC236}">
                <a16:creationId xmlns:a16="http://schemas.microsoft.com/office/drawing/2014/main" id="{BF36296B-068B-1369-6FBB-6018D9EACDB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10956832" y="5622831"/>
            <a:ext cx="1911355" cy="558981"/>
          </a:xfrm>
          <a:prstGeom prst="rect">
            <a:avLst/>
          </a:prstGeom>
        </p:spPr>
      </p:pic>
      <p:pic>
        <p:nvPicPr>
          <p:cNvPr id="11" name="Picture 10">
            <a:extLst>
              <a:ext uri="{FF2B5EF4-FFF2-40B4-BE49-F238E27FC236}">
                <a16:creationId xmlns:a16="http://schemas.microsoft.com/office/drawing/2014/main" id="{A9303AC7-D94E-4403-E2F6-AC44A047C75A}"/>
              </a:ext>
            </a:extLst>
          </p:cNvPr>
          <p:cNvPicPr>
            <a:picLocks noChangeAspect="1"/>
          </p:cNvPicPr>
          <p:nvPr/>
        </p:nvPicPr>
        <p:blipFill>
          <a:blip r:embed="rId5"/>
          <a:stretch>
            <a:fillRect/>
          </a:stretch>
        </p:blipFill>
        <p:spPr>
          <a:xfrm>
            <a:off x="488950" y="1631950"/>
            <a:ext cx="11214100" cy="3594100"/>
          </a:xfrm>
          <a:prstGeom prst="rect">
            <a:avLst/>
          </a:prstGeom>
        </p:spPr>
      </p:pic>
    </p:spTree>
    <p:extLst>
      <p:ext uri="{BB962C8B-B14F-4D97-AF65-F5344CB8AC3E}">
        <p14:creationId xmlns:p14="http://schemas.microsoft.com/office/powerpoint/2010/main" val="3317506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67991-3BDA-7801-EE63-2D80995BFCE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4796390-3060-94C4-1A4D-ABE679A30325}"/>
              </a:ext>
            </a:extLst>
          </p:cNvPr>
          <p:cNvPicPr>
            <a:picLocks noChangeAspect="1"/>
          </p:cNvPicPr>
          <p:nvPr/>
        </p:nvPicPr>
        <p:blipFill>
          <a:blip r:embed="rId3" cstate="email">
            <a:extLst>
              <a:ext uri="{28A0092B-C50C-407E-A947-70E740481C1C}">
                <a14:useLocalDpi xmlns:a14="http://schemas.microsoft.com/office/drawing/2010/main"/>
              </a:ext>
            </a:extLst>
          </a:blip>
          <a:srcRect l="32926" t="16517" r="34968" b="29301"/>
          <a:stretch>
            <a:fillRect/>
          </a:stretch>
        </p:blipFill>
        <p:spPr>
          <a:xfrm>
            <a:off x="0" y="-1"/>
            <a:ext cx="6096000" cy="6858001"/>
          </a:xfrm>
          <a:prstGeom prst="rect">
            <a:avLst/>
          </a:prstGeom>
        </p:spPr>
      </p:pic>
      <p:sp>
        <p:nvSpPr>
          <p:cNvPr id="10" name="Content Placeholder 10">
            <a:extLst>
              <a:ext uri="{FF2B5EF4-FFF2-40B4-BE49-F238E27FC236}">
                <a16:creationId xmlns:a16="http://schemas.microsoft.com/office/drawing/2014/main" id="{3EB22E66-CEFF-E024-625B-75CF76559416}"/>
              </a:ext>
            </a:extLst>
          </p:cNvPr>
          <p:cNvSpPr>
            <a:spLocks noGrp="1"/>
          </p:cNvSpPr>
          <p:nvPr>
            <p:ph idx="1"/>
          </p:nvPr>
        </p:nvSpPr>
        <p:spPr>
          <a:xfrm>
            <a:off x="6661636" y="1839183"/>
            <a:ext cx="4692164" cy="4493420"/>
          </a:xfrm>
        </p:spPr>
        <p:txBody>
          <a:bodyPr>
            <a:normAutofit fontScale="85000" lnSpcReduction="20000"/>
          </a:bodyPr>
          <a:lstStyle/>
          <a:p>
            <a:pPr>
              <a:lnSpc>
                <a:spcPct val="120000"/>
              </a:lnSpc>
              <a:spcAft>
                <a:spcPts val="1200"/>
              </a:spcAft>
            </a:pPr>
            <a:r>
              <a:rPr lang="fi-FI" sz="2200" dirty="0">
                <a:latin typeface="Corbel" panose="020B0503020204020204" pitchFamily="34" charset="0"/>
              </a:rPr>
              <a:t>Joensuu is </a:t>
            </a:r>
            <a:r>
              <a:rPr lang="fi-FI" sz="2200" dirty="0" err="1">
                <a:latin typeface="Corbel" panose="020B0503020204020204" pitchFamily="34" charset="0"/>
              </a:rPr>
              <a:t>the</a:t>
            </a:r>
            <a:r>
              <a:rPr lang="fi-FI" sz="2200" dirty="0">
                <a:latin typeface="Corbel" panose="020B0503020204020204" pitchFamily="34" charset="0"/>
              </a:rPr>
              <a:t> </a:t>
            </a:r>
            <a:r>
              <a:rPr lang="fi-FI" sz="2200" dirty="0" err="1">
                <a:latin typeface="Corbel" panose="020B0503020204020204" pitchFamily="34" charset="0"/>
              </a:rPr>
              <a:t>Forest</a:t>
            </a:r>
            <a:r>
              <a:rPr lang="fi-FI" sz="2200" dirty="0">
                <a:latin typeface="Corbel" panose="020B0503020204020204" pitchFamily="34" charset="0"/>
              </a:rPr>
              <a:t> Capital of Europe, home to </a:t>
            </a:r>
            <a:r>
              <a:rPr lang="fi-FI" sz="2200" dirty="0" err="1">
                <a:latin typeface="Corbel" panose="020B0503020204020204" pitchFamily="34" charset="0"/>
              </a:rPr>
              <a:t>more</a:t>
            </a:r>
            <a:r>
              <a:rPr lang="fi-FI" sz="2200" dirty="0">
                <a:latin typeface="Corbel" panose="020B0503020204020204" pitchFamily="34" charset="0"/>
              </a:rPr>
              <a:t> </a:t>
            </a:r>
            <a:r>
              <a:rPr lang="fi-FI" sz="2200" dirty="0" err="1">
                <a:latin typeface="Corbel" panose="020B0503020204020204" pitchFamily="34" charset="0"/>
              </a:rPr>
              <a:t>than</a:t>
            </a:r>
            <a:r>
              <a:rPr lang="fi-FI" sz="2200" dirty="0">
                <a:latin typeface="Corbel" panose="020B0503020204020204" pitchFamily="34" charset="0"/>
              </a:rPr>
              <a:t> 600 </a:t>
            </a:r>
            <a:r>
              <a:rPr lang="fi-FI" sz="2200" dirty="0" err="1">
                <a:latin typeface="Corbel" panose="020B0503020204020204" pitchFamily="34" charset="0"/>
              </a:rPr>
              <a:t>forest</a:t>
            </a:r>
            <a:r>
              <a:rPr lang="fi-FI" sz="2200" dirty="0">
                <a:latin typeface="Corbel" panose="020B0503020204020204" pitchFamily="34" charset="0"/>
              </a:rPr>
              <a:t> </a:t>
            </a:r>
            <a:r>
              <a:rPr lang="fi-FI" sz="2200" dirty="0" err="1">
                <a:latin typeface="Corbel" panose="020B0503020204020204" pitchFamily="34" charset="0"/>
              </a:rPr>
              <a:t>bioeconomy</a:t>
            </a:r>
            <a:r>
              <a:rPr lang="fi-FI" sz="2200" dirty="0">
                <a:latin typeface="Corbel" panose="020B0503020204020204" pitchFamily="34" charset="0"/>
              </a:rPr>
              <a:t> </a:t>
            </a:r>
            <a:r>
              <a:rPr lang="fi-FI" sz="2200" dirty="0" err="1">
                <a:latin typeface="Corbel" panose="020B0503020204020204" pitchFamily="34" charset="0"/>
              </a:rPr>
              <a:t>companies</a:t>
            </a:r>
            <a:r>
              <a:rPr lang="fi-FI" sz="2200" dirty="0">
                <a:latin typeface="Corbel" panose="020B0503020204020204" pitchFamily="34" charset="0"/>
              </a:rPr>
              <a:t> and </a:t>
            </a:r>
            <a:r>
              <a:rPr lang="fi-FI" sz="2200" dirty="0" err="1">
                <a:latin typeface="Corbel" panose="020B0503020204020204" pitchFamily="34" charset="0"/>
              </a:rPr>
              <a:t>around</a:t>
            </a:r>
            <a:r>
              <a:rPr lang="fi-FI" sz="2200" dirty="0">
                <a:latin typeface="Corbel" panose="020B0503020204020204" pitchFamily="34" charset="0"/>
              </a:rPr>
              <a:t> 6,000 </a:t>
            </a:r>
            <a:r>
              <a:rPr lang="fi-FI" sz="2200" dirty="0" err="1">
                <a:latin typeface="Corbel" panose="020B0503020204020204" pitchFamily="34" charset="0"/>
              </a:rPr>
              <a:t>jobs</a:t>
            </a:r>
            <a:r>
              <a:rPr lang="fi-FI" sz="2200" dirty="0">
                <a:latin typeface="Corbel" panose="020B0503020204020204" pitchFamily="34" charset="0"/>
              </a:rPr>
              <a:t> in </a:t>
            </a:r>
            <a:r>
              <a:rPr lang="fi-FI" sz="2200" dirty="0" err="1">
                <a:latin typeface="Corbel" panose="020B0503020204020204" pitchFamily="34" charset="0"/>
              </a:rPr>
              <a:t>the</a:t>
            </a:r>
            <a:r>
              <a:rPr lang="fi-FI" sz="2200" dirty="0">
                <a:latin typeface="Corbel" panose="020B0503020204020204" pitchFamily="34" charset="0"/>
              </a:rPr>
              <a:t> </a:t>
            </a:r>
            <a:r>
              <a:rPr lang="fi-FI" sz="2200" dirty="0" err="1">
                <a:latin typeface="Corbel" panose="020B0503020204020204" pitchFamily="34" charset="0"/>
              </a:rPr>
              <a:t>sector</a:t>
            </a:r>
            <a:r>
              <a:rPr lang="fi-FI" sz="2200" dirty="0">
                <a:latin typeface="Corbel" panose="020B0503020204020204" pitchFamily="34" charset="0"/>
              </a:rPr>
              <a:t>.</a:t>
            </a:r>
          </a:p>
          <a:p>
            <a:pPr>
              <a:lnSpc>
                <a:spcPct val="120000"/>
              </a:lnSpc>
              <a:spcAft>
                <a:spcPts val="1200"/>
              </a:spcAft>
            </a:pPr>
            <a:r>
              <a:rPr lang="fi-FI" sz="2200" dirty="0" err="1">
                <a:latin typeface="Corbel" panose="020B0503020204020204" pitchFamily="34" charset="0"/>
              </a:rPr>
              <a:t>Companies</a:t>
            </a:r>
            <a:r>
              <a:rPr lang="fi-FI" sz="2200" dirty="0">
                <a:latin typeface="Corbel" panose="020B0503020204020204" pitchFamily="34" charset="0"/>
              </a:rPr>
              <a:t> and </a:t>
            </a:r>
            <a:r>
              <a:rPr lang="fi-FI" sz="2200" dirty="0" err="1">
                <a:latin typeface="Corbel" panose="020B0503020204020204" pitchFamily="34" charset="0"/>
              </a:rPr>
              <a:t>research</a:t>
            </a:r>
            <a:r>
              <a:rPr lang="fi-FI" sz="2200" dirty="0">
                <a:latin typeface="Corbel" panose="020B0503020204020204" pitchFamily="34" charset="0"/>
              </a:rPr>
              <a:t>, </a:t>
            </a:r>
            <a:r>
              <a:rPr lang="fi-FI" sz="2200" dirty="0" err="1">
                <a:latin typeface="Corbel" panose="020B0503020204020204" pitchFamily="34" charset="0"/>
              </a:rPr>
              <a:t>education</a:t>
            </a:r>
            <a:r>
              <a:rPr lang="fi-FI" sz="2200" dirty="0">
                <a:latin typeface="Corbel" panose="020B0503020204020204" pitchFamily="34" charset="0"/>
              </a:rPr>
              <a:t> and </a:t>
            </a:r>
            <a:r>
              <a:rPr lang="fi-FI" sz="2200" dirty="0" err="1">
                <a:latin typeface="Corbel" panose="020B0503020204020204" pitchFamily="34" charset="0"/>
              </a:rPr>
              <a:t>development</a:t>
            </a:r>
            <a:r>
              <a:rPr lang="fi-FI" sz="2200" dirty="0">
                <a:latin typeface="Corbel" panose="020B0503020204020204" pitchFamily="34" charset="0"/>
              </a:rPr>
              <a:t> </a:t>
            </a:r>
            <a:r>
              <a:rPr lang="fi-FI" sz="2200" dirty="0" err="1">
                <a:latin typeface="Corbel" panose="020B0503020204020204" pitchFamily="34" charset="0"/>
              </a:rPr>
              <a:t>organisations</a:t>
            </a:r>
            <a:r>
              <a:rPr lang="fi-FI" sz="2200" dirty="0">
                <a:latin typeface="Corbel" panose="020B0503020204020204" pitchFamily="34" charset="0"/>
              </a:rPr>
              <a:t> </a:t>
            </a:r>
            <a:r>
              <a:rPr lang="fi-FI" sz="2200" dirty="0" err="1">
                <a:latin typeface="Corbel" panose="020B0503020204020204" pitchFamily="34" charset="0"/>
              </a:rPr>
              <a:t>work</a:t>
            </a:r>
            <a:r>
              <a:rPr lang="fi-FI" sz="2200" dirty="0">
                <a:latin typeface="Corbel" panose="020B0503020204020204" pitchFamily="34" charset="0"/>
              </a:rPr>
              <a:t> </a:t>
            </a:r>
            <a:r>
              <a:rPr lang="fi-FI" sz="2200" dirty="0" err="1">
                <a:latin typeface="Corbel" panose="020B0503020204020204" pitchFamily="34" charset="0"/>
              </a:rPr>
              <a:t>together</a:t>
            </a:r>
            <a:r>
              <a:rPr lang="fi-FI" sz="2200" dirty="0">
                <a:latin typeface="Corbel" panose="020B0503020204020204" pitchFamily="34" charset="0"/>
              </a:rPr>
              <a:t> to </a:t>
            </a:r>
            <a:r>
              <a:rPr lang="fi-FI" sz="2200" dirty="0" err="1">
                <a:latin typeface="Corbel" panose="020B0503020204020204" pitchFamily="34" charset="0"/>
              </a:rPr>
              <a:t>create</a:t>
            </a:r>
            <a:r>
              <a:rPr lang="fi-FI" sz="2200" dirty="0">
                <a:latin typeface="Corbel" panose="020B0503020204020204" pitchFamily="34" charset="0"/>
              </a:rPr>
              <a:t> </a:t>
            </a:r>
            <a:r>
              <a:rPr lang="fi-FI" sz="2200" dirty="0" err="1">
                <a:latin typeface="Corbel" panose="020B0503020204020204" pitchFamily="34" charset="0"/>
              </a:rPr>
              <a:t>new</a:t>
            </a:r>
            <a:r>
              <a:rPr lang="fi-FI" sz="2200" dirty="0">
                <a:latin typeface="Corbel" panose="020B0503020204020204" pitchFamily="34" charset="0"/>
              </a:rPr>
              <a:t> </a:t>
            </a:r>
            <a:r>
              <a:rPr lang="fi-FI" sz="2200" dirty="0" err="1">
                <a:latin typeface="Corbel" panose="020B0503020204020204" pitchFamily="34" charset="0"/>
              </a:rPr>
              <a:t>innovations</a:t>
            </a:r>
            <a:r>
              <a:rPr lang="fi-FI" sz="2200" dirty="0">
                <a:latin typeface="Corbel" panose="020B0503020204020204" pitchFamily="34" charset="0"/>
              </a:rPr>
              <a:t> and business in </a:t>
            </a:r>
            <a:r>
              <a:rPr lang="fi-FI" sz="2200" dirty="0" err="1">
                <a:latin typeface="Corbel" panose="020B0503020204020204" pitchFamily="34" charset="0"/>
              </a:rPr>
              <a:t>the</a:t>
            </a:r>
            <a:r>
              <a:rPr lang="fi-FI" sz="2200" dirty="0">
                <a:latin typeface="Corbel" panose="020B0503020204020204" pitchFamily="34" charset="0"/>
              </a:rPr>
              <a:t> </a:t>
            </a:r>
            <a:r>
              <a:rPr lang="fi-FI" sz="2200" dirty="0" err="1">
                <a:latin typeface="Corbel" panose="020B0503020204020204" pitchFamily="34" charset="0"/>
              </a:rPr>
              <a:t>forest</a:t>
            </a:r>
            <a:r>
              <a:rPr lang="fi-FI" sz="2200" dirty="0">
                <a:latin typeface="Corbel" panose="020B0503020204020204" pitchFamily="34" charset="0"/>
              </a:rPr>
              <a:t> </a:t>
            </a:r>
            <a:r>
              <a:rPr lang="fi-FI" sz="2200" dirty="0" err="1">
                <a:latin typeface="Corbel" panose="020B0503020204020204" pitchFamily="34" charset="0"/>
              </a:rPr>
              <a:t>bioeconomy</a:t>
            </a:r>
            <a:r>
              <a:rPr lang="fi-FI" sz="2200" dirty="0">
                <a:latin typeface="Corbel" panose="020B0503020204020204" pitchFamily="34" charset="0"/>
              </a:rPr>
              <a:t> and </a:t>
            </a:r>
            <a:r>
              <a:rPr lang="fi-FI" sz="2200" dirty="0" err="1">
                <a:latin typeface="Corbel" panose="020B0503020204020204" pitchFamily="34" charset="0"/>
              </a:rPr>
              <a:t>circular</a:t>
            </a:r>
            <a:r>
              <a:rPr lang="fi-FI" sz="2200" dirty="0">
                <a:latin typeface="Corbel" panose="020B0503020204020204" pitchFamily="34" charset="0"/>
              </a:rPr>
              <a:t> </a:t>
            </a:r>
            <a:r>
              <a:rPr lang="fi-FI" sz="2200" dirty="0" err="1">
                <a:latin typeface="Corbel" panose="020B0503020204020204" pitchFamily="34" charset="0"/>
              </a:rPr>
              <a:t>economy</a:t>
            </a:r>
            <a:r>
              <a:rPr lang="fi-FI" sz="2200" dirty="0">
                <a:latin typeface="Corbel" panose="020B0503020204020204" pitchFamily="34" charset="0"/>
              </a:rPr>
              <a:t>.</a:t>
            </a:r>
          </a:p>
          <a:p>
            <a:pPr>
              <a:lnSpc>
                <a:spcPct val="120000"/>
              </a:lnSpc>
              <a:spcAft>
                <a:spcPts val="1200"/>
              </a:spcAft>
            </a:pPr>
            <a:r>
              <a:rPr lang="fi-FI" sz="2200" dirty="0" err="1">
                <a:latin typeface="Corbel" panose="020B0503020204020204" pitchFamily="34" charset="0"/>
              </a:rPr>
              <a:t>The</a:t>
            </a:r>
            <a:r>
              <a:rPr lang="fi-FI" sz="2200" dirty="0">
                <a:latin typeface="Corbel" panose="020B0503020204020204" pitchFamily="34" charset="0"/>
              </a:rPr>
              <a:t> </a:t>
            </a:r>
            <a:r>
              <a:rPr lang="fi-FI" sz="2200" dirty="0" err="1">
                <a:latin typeface="Corbel" panose="020B0503020204020204" pitchFamily="34" charset="0"/>
              </a:rPr>
              <a:t>Forest</a:t>
            </a:r>
            <a:r>
              <a:rPr lang="fi-FI" sz="2200" dirty="0">
                <a:latin typeface="Corbel" panose="020B0503020204020204" pitchFamily="34" charset="0"/>
              </a:rPr>
              <a:t> Joensuu </a:t>
            </a:r>
            <a:r>
              <a:rPr lang="fi-FI" sz="2200" dirty="0" err="1">
                <a:latin typeface="Corbel" panose="020B0503020204020204" pitchFamily="34" charset="0"/>
              </a:rPr>
              <a:t>network</a:t>
            </a:r>
            <a:r>
              <a:rPr lang="fi-FI" sz="2200" dirty="0">
                <a:latin typeface="Corbel" panose="020B0503020204020204" pitchFamily="34" charset="0"/>
              </a:rPr>
              <a:t> </a:t>
            </a:r>
            <a:r>
              <a:rPr lang="fi-FI" sz="2200" dirty="0" err="1">
                <a:latin typeface="Corbel" panose="020B0503020204020204" pitchFamily="34" charset="0"/>
              </a:rPr>
              <a:t>takes</a:t>
            </a:r>
            <a:r>
              <a:rPr lang="fi-FI" sz="2200" dirty="0">
                <a:latin typeface="Corbel" panose="020B0503020204020204" pitchFamily="34" charset="0"/>
              </a:rPr>
              <a:t> </a:t>
            </a:r>
            <a:r>
              <a:rPr lang="fi-FI" sz="2200" dirty="0" err="1">
                <a:latin typeface="Corbel" panose="020B0503020204020204" pitchFamily="34" charset="0"/>
              </a:rPr>
              <a:t>our</a:t>
            </a:r>
            <a:r>
              <a:rPr lang="fi-FI" sz="2200" dirty="0">
                <a:latin typeface="Corbel" panose="020B0503020204020204" pitchFamily="34" charset="0"/>
              </a:rPr>
              <a:t> </a:t>
            </a:r>
            <a:r>
              <a:rPr lang="fi-FI" sz="2200" dirty="0" err="1">
                <a:latin typeface="Corbel" panose="020B0503020204020204" pitchFamily="34" charset="0"/>
              </a:rPr>
              <a:t>expertise</a:t>
            </a:r>
            <a:r>
              <a:rPr lang="fi-FI" sz="2200" dirty="0">
                <a:latin typeface="Corbel" panose="020B0503020204020204" pitchFamily="34" charset="0"/>
              </a:rPr>
              <a:t> to </a:t>
            </a:r>
            <a:r>
              <a:rPr lang="fi-FI" sz="2200" dirty="0" err="1">
                <a:latin typeface="Corbel" panose="020B0503020204020204" pitchFamily="34" charset="0"/>
              </a:rPr>
              <a:t>the</a:t>
            </a:r>
            <a:r>
              <a:rPr lang="fi-FI" sz="2200" dirty="0">
                <a:latin typeface="Corbel" panose="020B0503020204020204" pitchFamily="34" charset="0"/>
              </a:rPr>
              <a:t> </a:t>
            </a:r>
            <a:r>
              <a:rPr lang="fi-FI" sz="2200" dirty="0" err="1">
                <a:latin typeface="Corbel" panose="020B0503020204020204" pitchFamily="34" charset="0"/>
              </a:rPr>
              <a:t>world</a:t>
            </a:r>
            <a:r>
              <a:rPr lang="fi-FI" sz="2200" dirty="0">
                <a:latin typeface="Corbel" panose="020B0503020204020204" pitchFamily="34" charset="0"/>
              </a:rPr>
              <a:t>. </a:t>
            </a:r>
            <a:r>
              <a:rPr lang="fi-FI" sz="2200" dirty="0" err="1">
                <a:latin typeface="Corbel" panose="020B0503020204020204" pitchFamily="34" charset="0"/>
              </a:rPr>
              <a:t>The</a:t>
            </a:r>
            <a:r>
              <a:rPr lang="fi-FI" sz="2200" dirty="0">
                <a:latin typeface="Corbel" panose="020B0503020204020204" pitchFamily="34" charset="0"/>
              </a:rPr>
              <a:t> </a:t>
            </a:r>
            <a:r>
              <a:rPr lang="fi-FI" sz="2200" dirty="0" err="1">
                <a:latin typeface="Corbel" panose="020B0503020204020204" pitchFamily="34" charset="0"/>
              </a:rPr>
              <a:t>President</a:t>
            </a:r>
            <a:r>
              <a:rPr lang="fi-FI" sz="2200" dirty="0">
                <a:latin typeface="Corbel" panose="020B0503020204020204" pitchFamily="34" charset="0"/>
              </a:rPr>
              <a:t> of Finland </a:t>
            </a:r>
            <a:r>
              <a:rPr lang="fi-FI" sz="2200" dirty="0" err="1">
                <a:latin typeface="Corbel" panose="020B0503020204020204" pitchFamily="34" charset="0"/>
              </a:rPr>
              <a:t>has</a:t>
            </a:r>
            <a:r>
              <a:rPr lang="fi-FI" sz="2200" dirty="0">
                <a:latin typeface="Corbel" panose="020B0503020204020204" pitchFamily="34" charset="0"/>
              </a:rPr>
              <a:t> </a:t>
            </a:r>
            <a:r>
              <a:rPr lang="fi-FI" sz="2200" dirty="0" err="1">
                <a:latin typeface="Corbel" panose="020B0503020204020204" pitchFamily="34" charset="0"/>
              </a:rPr>
              <a:t>awarded</a:t>
            </a:r>
            <a:r>
              <a:rPr lang="fi-FI" sz="2200" dirty="0">
                <a:latin typeface="Corbel" panose="020B0503020204020204" pitchFamily="34" charset="0"/>
              </a:rPr>
              <a:t> </a:t>
            </a:r>
            <a:r>
              <a:rPr lang="fi-FI" sz="2200" dirty="0" err="1">
                <a:latin typeface="Corbel" panose="020B0503020204020204" pitchFamily="34" charset="0"/>
              </a:rPr>
              <a:t>the</a:t>
            </a:r>
            <a:r>
              <a:rPr lang="fi-FI" sz="2200" dirty="0">
                <a:latin typeface="Corbel" panose="020B0503020204020204" pitchFamily="34" charset="0"/>
              </a:rPr>
              <a:t> </a:t>
            </a:r>
            <a:r>
              <a:rPr lang="fi-FI" sz="2200" dirty="0" err="1">
                <a:latin typeface="Corbel" panose="020B0503020204020204" pitchFamily="34" charset="0"/>
              </a:rPr>
              <a:t>network</a:t>
            </a:r>
            <a:r>
              <a:rPr lang="fi-FI" sz="2200" dirty="0">
                <a:latin typeface="Corbel" panose="020B0503020204020204" pitchFamily="34" charset="0"/>
              </a:rPr>
              <a:t> </a:t>
            </a:r>
            <a:r>
              <a:rPr lang="fi-FI" sz="2200" dirty="0" err="1">
                <a:latin typeface="Corbel" panose="020B0503020204020204" pitchFamily="34" charset="0"/>
              </a:rPr>
              <a:t>the</a:t>
            </a:r>
            <a:r>
              <a:rPr lang="fi-FI" sz="2200" dirty="0">
                <a:latin typeface="Corbel" panose="020B0503020204020204" pitchFamily="34" charset="0"/>
              </a:rPr>
              <a:t> </a:t>
            </a:r>
            <a:r>
              <a:rPr lang="fi-FI" sz="2200" dirty="0" err="1">
                <a:latin typeface="Corbel" panose="020B0503020204020204" pitchFamily="34" charset="0"/>
              </a:rPr>
              <a:t>Internationalisation</a:t>
            </a:r>
            <a:r>
              <a:rPr lang="fi-FI" sz="2200" dirty="0">
                <a:latin typeface="Corbel" panose="020B0503020204020204" pitchFamily="34" charset="0"/>
              </a:rPr>
              <a:t> </a:t>
            </a:r>
            <a:r>
              <a:rPr lang="fi-FI" sz="2200" dirty="0" err="1">
                <a:latin typeface="Corbel" panose="020B0503020204020204" pitchFamily="34" charset="0"/>
              </a:rPr>
              <a:t>Award</a:t>
            </a:r>
            <a:r>
              <a:rPr lang="fi-FI" sz="2200" dirty="0">
                <a:latin typeface="Corbel" panose="020B0503020204020204" pitchFamily="34" charset="0"/>
              </a:rPr>
              <a:t>.</a:t>
            </a:r>
          </a:p>
        </p:txBody>
      </p:sp>
      <p:pic>
        <p:nvPicPr>
          <p:cNvPr id="7" name="Picture 6">
            <a:extLst>
              <a:ext uri="{FF2B5EF4-FFF2-40B4-BE49-F238E27FC236}">
                <a16:creationId xmlns:a16="http://schemas.microsoft.com/office/drawing/2014/main" id="{50DEE429-5452-C3C3-50DF-BAC8D3BB0E81}"/>
              </a:ext>
            </a:extLst>
          </p:cNvPr>
          <p:cNvPicPr>
            <a:picLocks noChangeAspect="1"/>
          </p:cNvPicPr>
          <p:nvPr/>
        </p:nvPicPr>
        <p:blipFill>
          <a:blip r:embed="rId4"/>
          <a:stretch>
            <a:fillRect/>
          </a:stretch>
        </p:blipFill>
        <p:spPr>
          <a:xfrm>
            <a:off x="9060127" y="270479"/>
            <a:ext cx="2717800" cy="863600"/>
          </a:xfrm>
          <a:prstGeom prst="rect">
            <a:avLst/>
          </a:prstGeom>
        </p:spPr>
      </p:pic>
    </p:spTree>
    <p:extLst>
      <p:ext uri="{BB962C8B-B14F-4D97-AF65-F5344CB8AC3E}">
        <p14:creationId xmlns:p14="http://schemas.microsoft.com/office/powerpoint/2010/main" val="1205132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4B6B3-5495-CD2C-0B5F-8A2A14E73E1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1857117-9AEB-F158-89CD-600D3289D72F}"/>
              </a:ext>
            </a:extLst>
          </p:cNvPr>
          <p:cNvPicPr>
            <a:picLocks noChangeAspect="1"/>
          </p:cNvPicPr>
          <p:nvPr/>
        </p:nvPicPr>
        <p:blipFill>
          <a:blip r:embed="rId3" cstate="email">
            <a:extLst>
              <a:ext uri="{28A0092B-C50C-407E-A947-70E740481C1C}">
                <a14:useLocalDpi xmlns:a14="http://schemas.microsoft.com/office/drawing/2010/main"/>
              </a:ext>
            </a:extLst>
          </a:blip>
          <a:srcRect t="25615" r="19510" b="28350"/>
          <a:stretch>
            <a:fillRect/>
          </a:stretch>
        </p:blipFill>
        <p:spPr>
          <a:xfrm>
            <a:off x="0" y="-1"/>
            <a:ext cx="12192000" cy="6858001"/>
          </a:xfrm>
          <a:prstGeom prst="rect">
            <a:avLst/>
          </a:prstGeom>
        </p:spPr>
      </p:pic>
      <p:sp>
        <p:nvSpPr>
          <p:cNvPr id="3" name="Rectangle 2">
            <a:extLst>
              <a:ext uri="{FF2B5EF4-FFF2-40B4-BE49-F238E27FC236}">
                <a16:creationId xmlns:a16="http://schemas.microsoft.com/office/drawing/2014/main" id="{2DDAD41F-D038-3E69-DD96-BE3C713AF1F0}"/>
              </a:ext>
            </a:extLst>
          </p:cNvPr>
          <p:cNvSpPr/>
          <p:nvPr/>
        </p:nvSpPr>
        <p:spPr>
          <a:xfrm>
            <a:off x="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6" name="Graphic 5">
            <a:extLst>
              <a:ext uri="{FF2B5EF4-FFF2-40B4-BE49-F238E27FC236}">
                <a16:creationId xmlns:a16="http://schemas.microsoft.com/office/drawing/2014/main" id="{F1A41132-5155-5BA1-EE6F-5569A82C48C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10956832" y="5622831"/>
            <a:ext cx="1911355" cy="558981"/>
          </a:xfrm>
          <a:prstGeom prst="rect">
            <a:avLst/>
          </a:prstGeom>
        </p:spPr>
      </p:pic>
      <p:pic>
        <p:nvPicPr>
          <p:cNvPr id="11" name="Picture 10">
            <a:extLst>
              <a:ext uri="{FF2B5EF4-FFF2-40B4-BE49-F238E27FC236}">
                <a16:creationId xmlns:a16="http://schemas.microsoft.com/office/drawing/2014/main" id="{87C69816-0BFD-A47C-26FF-0E1908AA2835}"/>
              </a:ext>
            </a:extLst>
          </p:cNvPr>
          <p:cNvPicPr>
            <a:picLocks noChangeAspect="1"/>
          </p:cNvPicPr>
          <p:nvPr/>
        </p:nvPicPr>
        <p:blipFill>
          <a:blip r:embed="rId5"/>
          <a:stretch>
            <a:fillRect/>
          </a:stretch>
        </p:blipFill>
        <p:spPr>
          <a:xfrm>
            <a:off x="685800" y="1631949"/>
            <a:ext cx="10820400" cy="3594100"/>
          </a:xfrm>
          <a:prstGeom prst="rect">
            <a:avLst/>
          </a:prstGeom>
        </p:spPr>
      </p:pic>
    </p:spTree>
    <p:extLst>
      <p:ext uri="{BB962C8B-B14F-4D97-AF65-F5344CB8AC3E}">
        <p14:creationId xmlns:p14="http://schemas.microsoft.com/office/powerpoint/2010/main" val="2457477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4189A-5891-397F-138C-A70E04BB750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AC2C115-E76C-A29C-8F86-D856E0000A93}"/>
              </a:ext>
            </a:extLst>
          </p:cNvPr>
          <p:cNvPicPr>
            <a:picLocks noChangeAspect="1"/>
          </p:cNvPicPr>
          <p:nvPr/>
        </p:nvPicPr>
        <p:blipFill>
          <a:blip r:embed="rId3" cstate="email">
            <a:extLst>
              <a:ext uri="{28A0092B-C50C-407E-A947-70E740481C1C}">
                <a14:useLocalDpi xmlns:a14="http://schemas.microsoft.com/office/drawing/2010/main"/>
              </a:ext>
            </a:extLst>
          </a:blip>
          <a:srcRect l="12235" t="31260" r="30251" b="2950"/>
          <a:stretch>
            <a:fillRect/>
          </a:stretch>
        </p:blipFill>
        <p:spPr>
          <a:xfrm>
            <a:off x="0" y="-1"/>
            <a:ext cx="6096000" cy="6858001"/>
          </a:xfrm>
          <a:prstGeom prst="rect">
            <a:avLst/>
          </a:prstGeom>
        </p:spPr>
      </p:pic>
      <p:sp>
        <p:nvSpPr>
          <p:cNvPr id="10" name="Content Placeholder 10">
            <a:extLst>
              <a:ext uri="{FF2B5EF4-FFF2-40B4-BE49-F238E27FC236}">
                <a16:creationId xmlns:a16="http://schemas.microsoft.com/office/drawing/2014/main" id="{2EAB8254-1648-9F5D-A056-EB78BCD8DD60}"/>
              </a:ext>
            </a:extLst>
          </p:cNvPr>
          <p:cNvSpPr>
            <a:spLocks noGrp="1"/>
          </p:cNvSpPr>
          <p:nvPr>
            <p:ph idx="1"/>
          </p:nvPr>
        </p:nvSpPr>
        <p:spPr>
          <a:xfrm>
            <a:off x="6661636" y="1839183"/>
            <a:ext cx="4692164" cy="4493420"/>
          </a:xfrm>
        </p:spPr>
        <p:txBody>
          <a:bodyPr>
            <a:normAutofit fontScale="77500" lnSpcReduction="20000"/>
          </a:bodyPr>
          <a:lstStyle/>
          <a:p>
            <a:pPr>
              <a:lnSpc>
                <a:spcPct val="120000"/>
              </a:lnSpc>
              <a:spcAft>
                <a:spcPts val="1200"/>
              </a:spcAft>
            </a:pPr>
            <a:r>
              <a:rPr lang="fi-FI" sz="2200" dirty="0">
                <a:latin typeface="Corbel" panose="020B0503020204020204" pitchFamily="34" charset="0"/>
              </a:rPr>
              <a:t>Ilosaarirock </a:t>
            </a:r>
            <a:r>
              <a:rPr lang="fi-FI" sz="2200" dirty="0" err="1">
                <a:latin typeface="Corbel" panose="020B0503020204020204" pitchFamily="34" charset="0"/>
              </a:rPr>
              <a:t>has</a:t>
            </a:r>
            <a:r>
              <a:rPr lang="fi-FI" sz="2200" dirty="0">
                <a:latin typeface="Corbel" panose="020B0503020204020204" pitchFamily="34" charset="0"/>
              </a:rPr>
              <a:t> </a:t>
            </a:r>
            <a:r>
              <a:rPr lang="fi-FI" sz="2200" dirty="0" err="1">
                <a:latin typeface="Corbel" panose="020B0503020204020204" pitchFamily="34" charset="0"/>
              </a:rPr>
              <a:t>been</a:t>
            </a:r>
            <a:r>
              <a:rPr lang="fi-FI" sz="2200" dirty="0">
                <a:latin typeface="Corbel" panose="020B0503020204020204" pitchFamily="34" charset="0"/>
              </a:rPr>
              <a:t> </a:t>
            </a:r>
            <a:r>
              <a:rPr lang="fi-FI" sz="2200" dirty="0" err="1">
                <a:latin typeface="Corbel" panose="020B0503020204020204" pitchFamily="34" charset="0"/>
              </a:rPr>
              <a:t>rocking</a:t>
            </a:r>
            <a:r>
              <a:rPr lang="fi-FI" sz="2200" dirty="0">
                <a:latin typeface="Corbel" panose="020B0503020204020204" pitchFamily="34" charset="0"/>
              </a:rPr>
              <a:t> </a:t>
            </a:r>
            <a:r>
              <a:rPr lang="fi-FI" sz="2200" dirty="0" err="1">
                <a:latin typeface="Corbel" panose="020B0503020204020204" pitchFamily="34" charset="0"/>
              </a:rPr>
              <a:t>since</a:t>
            </a:r>
            <a:r>
              <a:rPr lang="fi-FI" sz="2200" dirty="0">
                <a:latin typeface="Corbel" panose="020B0503020204020204" pitchFamily="34" charset="0"/>
              </a:rPr>
              <a:t> 1971, </a:t>
            </a:r>
            <a:r>
              <a:rPr lang="fi-FI" sz="2200" dirty="0" err="1">
                <a:latin typeface="Corbel" panose="020B0503020204020204" pitchFamily="34" charset="0"/>
              </a:rPr>
              <a:t>raising</a:t>
            </a:r>
            <a:r>
              <a:rPr lang="fi-FI" sz="2200" dirty="0">
                <a:latin typeface="Corbel" panose="020B0503020204020204" pitchFamily="34" charset="0"/>
              </a:rPr>
              <a:t> </a:t>
            </a:r>
            <a:r>
              <a:rPr lang="fi-FI" sz="2200" dirty="0" err="1">
                <a:latin typeface="Corbel" panose="020B0503020204020204" pitchFamily="34" charset="0"/>
              </a:rPr>
              <a:t>new</a:t>
            </a:r>
            <a:r>
              <a:rPr lang="fi-FI" sz="2200" dirty="0">
                <a:latin typeface="Corbel" panose="020B0503020204020204" pitchFamily="34" charset="0"/>
              </a:rPr>
              <a:t> </a:t>
            </a:r>
            <a:r>
              <a:rPr lang="fi-FI" sz="2200" dirty="0" err="1">
                <a:latin typeface="Corbel" panose="020B0503020204020204" pitchFamily="34" charset="0"/>
              </a:rPr>
              <a:t>generations</a:t>
            </a:r>
            <a:r>
              <a:rPr lang="fi-FI" sz="2200" dirty="0">
                <a:latin typeface="Corbel" panose="020B0503020204020204" pitchFamily="34" charset="0"/>
              </a:rPr>
              <a:t> </a:t>
            </a:r>
            <a:r>
              <a:rPr lang="fi-FI" sz="2200" dirty="0" err="1">
                <a:latin typeface="Corbel" panose="020B0503020204020204" pitchFamily="34" charset="0"/>
              </a:rPr>
              <a:t>with</a:t>
            </a:r>
            <a:r>
              <a:rPr lang="fi-FI" sz="2200" dirty="0">
                <a:latin typeface="Corbel" panose="020B0503020204020204" pitchFamily="34" charset="0"/>
              </a:rPr>
              <a:t> </a:t>
            </a:r>
            <a:r>
              <a:rPr lang="fi-FI" sz="2200" dirty="0" err="1">
                <a:latin typeface="Corbel" panose="020B0503020204020204" pitchFamily="34" charset="0"/>
              </a:rPr>
              <a:t>the</a:t>
            </a:r>
            <a:r>
              <a:rPr lang="fi-FI" sz="2200" dirty="0">
                <a:latin typeface="Corbel" panose="020B0503020204020204" pitchFamily="34" charset="0"/>
              </a:rPr>
              <a:t> </a:t>
            </a:r>
            <a:r>
              <a:rPr lang="fi-FI" sz="2200" dirty="0" err="1">
                <a:latin typeface="Corbel" panose="020B0503020204020204" pitchFamily="34" charset="0"/>
              </a:rPr>
              <a:t>right</a:t>
            </a:r>
            <a:r>
              <a:rPr lang="fi-FI" sz="2200" dirty="0">
                <a:latin typeface="Corbel" panose="020B0503020204020204" pitchFamily="34" charset="0"/>
              </a:rPr>
              <a:t> </a:t>
            </a:r>
            <a:r>
              <a:rPr lang="fi-FI" sz="2200" dirty="0" err="1">
                <a:latin typeface="Corbel" panose="020B0503020204020204" pitchFamily="34" charset="0"/>
              </a:rPr>
              <a:t>attitude</a:t>
            </a:r>
            <a:r>
              <a:rPr lang="fi-FI" sz="2200" dirty="0">
                <a:latin typeface="Corbel" panose="020B0503020204020204" pitchFamily="34" charset="0"/>
              </a:rPr>
              <a:t>.</a:t>
            </a:r>
          </a:p>
          <a:p>
            <a:pPr>
              <a:lnSpc>
                <a:spcPct val="120000"/>
              </a:lnSpc>
              <a:spcAft>
                <a:spcPts val="1200"/>
              </a:spcAft>
            </a:pPr>
            <a:r>
              <a:rPr lang="fi-FI" sz="2200" dirty="0" err="1">
                <a:latin typeface="Corbel" panose="020B0503020204020204" pitchFamily="34" charset="0"/>
              </a:rPr>
              <a:t>Our</a:t>
            </a:r>
            <a:r>
              <a:rPr lang="fi-FI" sz="2200" dirty="0">
                <a:latin typeface="Corbel" panose="020B0503020204020204" pitchFamily="34" charset="0"/>
              </a:rPr>
              <a:t> </a:t>
            </a:r>
            <a:r>
              <a:rPr lang="fi-FI" sz="2200" dirty="0" err="1">
                <a:latin typeface="Corbel" panose="020B0503020204020204" pitchFamily="34" charset="0"/>
              </a:rPr>
              <a:t>roots</a:t>
            </a:r>
            <a:r>
              <a:rPr lang="fi-FI" sz="2200" dirty="0">
                <a:latin typeface="Corbel" panose="020B0503020204020204" pitchFamily="34" charset="0"/>
              </a:rPr>
              <a:t> </a:t>
            </a:r>
            <a:r>
              <a:rPr lang="fi-FI" sz="2200" dirty="0" err="1">
                <a:latin typeface="Corbel" panose="020B0503020204020204" pitchFamily="34" charset="0"/>
              </a:rPr>
              <a:t>inspire</a:t>
            </a:r>
            <a:r>
              <a:rPr lang="fi-FI" sz="2200" dirty="0">
                <a:latin typeface="Corbel" panose="020B0503020204020204" pitchFamily="34" charset="0"/>
              </a:rPr>
              <a:t> </a:t>
            </a:r>
            <a:r>
              <a:rPr lang="fi-FI" sz="2200" dirty="0" err="1">
                <a:latin typeface="Corbel" panose="020B0503020204020204" pitchFamily="34" charset="0"/>
              </a:rPr>
              <a:t>distinctive</a:t>
            </a:r>
            <a:r>
              <a:rPr lang="fi-FI" sz="2200" dirty="0">
                <a:latin typeface="Corbel" panose="020B0503020204020204" pitchFamily="34" charset="0"/>
              </a:rPr>
              <a:t> music – </a:t>
            </a:r>
            <a:r>
              <a:rPr lang="fi-FI" sz="2200" dirty="0" err="1">
                <a:latin typeface="Corbel" panose="020B0503020204020204" pitchFamily="34" charset="0"/>
              </a:rPr>
              <a:t>from</a:t>
            </a:r>
            <a:r>
              <a:rPr lang="fi-FI" sz="2200" dirty="0">
                <a:latin typeface="Corbel" panose="020B0503020204020204" pitchFamily="34" charset="0"/>
              </a:rPr>
              <a:t> Nightwish and Ismo Alanko to </a:t>
            </a:r>
            <a:r>
              <a:rPr lang="fi-FI" sz="2200" dirty="0" err="1">
                <a:latin typeface="Corbel" panose="020B0503020204020204" pitchFamily="34" charset="0"/>
              </a:rPr>
              <a:t>Goldielocks</a:t>
            </a:r>
            <a:r>
              <a:rPr lang="fi-FI" sz="2200" dirty="0">
                <a:latin typeface="Corbel" panose="020B0503020204020204" pitchFamily="34" charset="0"/>
              </a:rPr>
              <a:t> and </a:t>
            </a:r>
            <a:r>
              <a:rPr lang="fi-FI" sz="2200" dirty="0" err="1">
                <a:latin typeface="Corbel" panose="020B0503020204020204" pitchFamily="34" charset="0"/>
              </a:rPr>
              <a:t>LounaOnline</a:t>
            </a:r>
            <a:r>
              <a:rPr lang="fi-FI" sz="2200" dirty="0">
                <a:latin typeface="Corbel" panose="020B0503020204020204" pitchFamily="34" charset="0"/>
              </a:rPr>
              <a:t>.</a:t>
            </a:r>
          </a:p>
          <a:p>
            <a:pPr>
              <a:lnSpc>
                <a:spcPct val="120000"/>
              </a:lnSpc>
              <a:spcAft>
                <a:spcPts val="1200"/>
              </a:spcAft>
            </a:pPr>
            <a:r>
              <a:rPr lang="fi-FI" sz="2200" dirty="0" err="1">
                <a:latin typeface="Corbel" panose="020B0503020204020204" pitchFamily="34" charset="0"/>
              </a:rPr>
              <a:t>Gigs</a:t>
            </a:r>
            <a:r>
              <a:rPr lang="fi-FI" sz="2200" dirty="0">
                <a:latin typeface="Corbel" panose="020B0503020204020204" pitchFamily="34" charset="0"/>
              </a:rPr>
              <a:t>, </a:t>
            </a:r>
            <a:r>
              <a:rPr lang="fi-FI" sz="2200" dirty="0" err="1">
                <a:latin typeface="Corbel" panose="020B0503020204020204" pitchFamily="34" charset="0"/>
              </a:rPr>
              <a:t>comedy</a:t>
            </a:r>
            <a:r>
              <a:rPr lang="fi-FI" sz="2200" dirty="0">
                <a:latin typeface="Corbel" panose="020B0503020204020204" pitchFamily="34" charset="0"/>
              </a:rPr>
              <a:t>, </a:t>
            </a:r>
            <a:r>
              <a:rPr lang="fi-FI" sz="2200" dirty="0" err="1">
                <a:latin typeface="Corbel" panose="020B0503020204020204" pitchFamily="34" charset="0"/>
              </a:rPr>
              <a:t>theatre</a:t>
            </a:r>
            <a:r>
              <a:rPr lang="fi-FI" sz="2200" dirty="0">
                <a:latin typeface="Corbel" panose="020B0503020204020204" pitchFamily="34" charset="0"/>
              </a:rPr>
              <a:t>, </a:t>
            </a:r>
            <a:r>
              <a:rPr lang="fi-FI" sz="2200" dirty="0" err="1">
                <a:latin typeface="Corbel" panose="020B0503020204020204" pitchFamily="34" charset="0"/>
              </a:rPr>
              <a:t>theme</a:t>
            </a:r>
            <a:r>
              <a:rPr lang="fi-FI" sz="2200" dirty="0">
                <a:latin typeface="Corbel" panose="020B0503020204020204" pitchFamily="34" charset="0"/>
              </a:rPr>
              <a:t> </a:t>
            </a:r>
            <a:r>
              <a:rPr lang="fi-FI" sz="2200" dirty="0" err="1">
                <a:latin typeface="Corbel" panose="020B0503020204020204" pitchFamily="34" charset="0"/>
              </a:rPr>
              <a:t>parties</a:t>
            </a:r>
            <a:r>
              <a:rPr lang="fi-FI" sz="2200" dirty="0">
                <a:latin typeface="Corbel" panose="020B0503020204020204" pitchFamily="34" charset="0"/>
              </a:rPr>
              <a:t> and </a:t>
            </a:r>
            <a:r>
              <a:rPr lang="fi-FI" sz="2200" dirty="0" err="1">
                <a:latin typeface="Corbel" panose="020B0503020204020204" pitchFamily="34" charset="0"/>
              </a:rPr>
              <a:t>whatever</a:t>
            </a:r>
            <a:r>
              <a:rPr lang="fi-FI" sz="2200" dirty="0">
                <a:latin typeface="Corbel" panose="020B0503020204020204" pitchFamily="34" charset="0"/>
              </a:rPr>
              <a:t> </a:t>
            </a:r>
            <a:r>
              <a:rPr lang="fi-FI" sz="2200" dirty="0" err="1">
                <a:latin typeface="Corbel" panose="020B0503020204020204" pitchFamily="34" charset="0"/>
              </a:rPr>
              <a:t>else</a:t>
            </a:r>
            <a:r>
              <a:rPr lang="fi-FI" sz="2200" dirty="0">
                <a:latin typeface="Corbel" panose="020B0503020204020204" pitchFamily="34" charset="0"/>
              </a:rPr>
              <a:t> — </a:t>
            </a:r>
            <a:r>
              <a:rPr lang="fi-FI" sz="2200" dirty="0" err="1">
                <a:latin typeface="Corbel" panose="020B0503020204020204" pitchFamily="34" charset="0"/>
              </a:rPr>
              <a:t>makers</a:t>
            </a:r>
            <a:r>
              <a:rPr lang="fi-FI" sz="2200" dirty="0">
                <a:latin typeface="Corbel" panose="020B0503020204020204" pitchFamily="34" charset="0"/>
              </a:rPr>
              <a:t> </a:t>
            </a:r>
            <a:r>
              <a:rPr lang="fi-FI" sz="2200" dirty="0" err="1">
                <a:latin typeface="Corbel" panose="020B0503020204020204" pitchFamily="34" charset="0"/>
              </a:rPr>
              <a:t>find</a:t>
            </a:r>
            <a:r>
              <a:rPr lang="fi-FI" sz="2200" dirty="0">
                <a:latin typeface="Corbel" panose="020B0503020204020204" pitchFamily="34" charset="0"/>
              </a:rPr>
              <a:t> </a:t>
            </a:r>
            <a:r>
              <a:rPr lang="fi-FI" sz="2200" dirty="0" err="1">
                <a:latin typeface="Corbel" panose="020B0503020204020204" pitchFamily="34" charset="0"/>
              </a:rPr>
              <a:t>venues</a:t>
            </a:r>
            <a:r>
              <a:rPr lang="fi-FI" sz="2200" dirty="0">
                <a:latin typeface="Corbel" panose="020B0503020204020204" pitchFamily="34" charset="0"/>
              </a:rPr>
              <a:t>, </a:t>
            </a:r>
            <a:r>
              <a:rPr lang="fi-FI" sz="2200" dirty="0" err="1">
                <a:latin typeface="Corbel" panose="020B0503020204020204" pitchFamily="34" charset="0"/>
              </a:rPr>
              <a:t>support</a:t>
            </a:r>
            <a:r>
              <a:rPr lang="fi-FI" sz="2200" dirty="0">
                <a:latin typeface="Corbel" panose="020B0503020204020204" pitchFamily="34" charset="0"/>
              </a:rPr>
              <a:t> </a:t>
            </a:r>
            <a:br>
              <a:rPr lang="fi-FI" sz="2200" dirty="0">
                <a:latin typeface="Corbel" panose="020B0503020204020204" pitchFamily="34" charset="0"/>
              </a:rPr>
            </a:br>
            <a:r>
              <a:rPr lang="fi-FI" sz="2200" dirty="0">
                <a:latin typeface="Corbel" panose="020B0503020204020204" pitchFamily="34" charset="0"/>
              </a:rPr>
              <a:t>and </a:t>
            </a:r>
            <a:r>
              <a:rPr lang="fi-FI" sz="2200" dirty="0" err="1">
                <a:latin typeface="Corbel" panose="020B0503020204020204" pitchFamily="34" charset="0"/>
              </a:rPr>
              <a:t>audiences</a:t>
            </a:r>
            <a:r>
              <a:rPr lang="fi-FI" sz="2200" dirty="0">
                <a:latin typeface="Corbel" panose="020B0503020204020204" pitchFamily="34" charset="0"/>
              </a:rPr>
              <a:t>.</a:t>
            </a:r>
          </a:p>
          <a:p>
            <a:pPr>
              <a:lnSpc>
                <a:spcPct val="120000"/>
              </a:lnSpc>
              <a:spcAft>
                <a:spcPts val="1200"/>
              </a:spcAft>
            </a:pPr>
            <a:r>
              <a:rPr lang="fi-FI" sz="2200" dirty="0">
                <a:latin typeface="Corbel" panose="020B0503020204020204" pitchFamily="34" charset="0"/>
              </a:rPr>
              <a:t>Here, </a:t>
            </a:r>
            <a:r>
              <a:rPr lang="fi-FI" sz="2200" dirty="0" err="1">
                <a:latin typeface="Corbel" panose="020B0503020204020204" pitchFamily="34" charset="0"/>
              </a:rPr>
              <a:t>you</a:t>
            </a:r>
            <a:r>
              <a:rPr lang="fi-FI" sz="2200" dirty="0">
                <a:latin typeface="Corbel" panose="020B0503020204020204" pitchFamily="34" charset="0"/>
              </a:rPr>
              <a:t> </a:t>
            </a:r>
            <a:r>
              <a:rPr lang="fi-FI" sz="2200" dirty="0" err="1">
                <a:latin typeface="Corbel" panose="020B0503020204020204" pitchFamily="34" charset="0"/>
              </a:rPr>
              <a:t>don't</a:t>
            </a:r>
            <a:r>
              <a:rPr lang="fi-FI" sz="2200" dirty="0">
                <a:latin typeface="Corbel" panose="020B0503020204020204" pitchFamily="34" charset="0"/>
              </a:rPr>
              <a:t> </a:t>
            </a:r>
            <a:r>
              <a:rPr lang="fi-FI" sz="2200" dirty="0" err="1">
                <a:latin typeface="Corbel" panose="020B0503020204020204" pitchFamily="34" charset="0"/>
              </a:rPr>
              <a:t>have</a:t>
            </a:r>
            <a:r>
              <a:rPr lang="fi-FI" sz="2200" dirty="0">
                <a:latin typeface="Corbel" panose="020B0503020204020204" pitchFamily="34" charset="0"/>
              </a:rPr>
              <a:t> to </a:t>
            </a:r>
            <a:r>
              <a:rPr lang="fi-FI" sz="2200" dirty="0" err="1">
                <a:latin typeface="Corbel" panose="020B0503020204020204" pitchFamily="34" charset="0"/>
              </a:rPr>
              <a:t>fit</a:t>
            </a:r>
            <a:r>
              <a:rPr lang="fi-FI" sz="2200" dirty="0">
                <a:latin typeface="Corbel" panose="020B0503020204020204" pitchFamily="34" charset="0"/>
              </a:rPr>
              <a:t> </a:t>
            </a:r>
            <a:r>
              <a:rPr lang="fi-FI" sz="2200" dirty="0" err="1">
                <a:latin typeface="Corbel" panose="020B0503020204020204" pitchFamily="34" charset="0"/>
              </a:rPr>
              <a:t>the</a:t>
            </a:r>
            <a:r>
              <a:rPr lang="fi-FI" sz="2200" dirty="0">
                <a:latin typeface="Corbel" panose="020B0503020204020204" pitchFamily="34" charset="0"/>
              </a:rPr>
              <a:t> </a:t>
            </a:r>
            <a:r>
              <a:rPr lang="fi-FI" sz="2200" dirty="0" err="1">
                <a:latin typeface="Corbel" panose="020B0503020204020204" pitchFamily="34" charset="0"/>
              </a:rPr>
              <a:t>mould</a:t>
            </a:r>
            <a:r>
              <a:rPr lang="fi-FI" sz="2200" dirty="0">
                <a:latin typeface="Corbel" panose="020B0503020204020204" pitchFamily="34" charset="0"/>
              </a:rPr>
              <a:t>. </a:t>
            </a:r>
            <a:r>
              <a:rPr lang="fi-FI" sz="2200" dirty="0" err="1">
                <a:latin typeface="Corbel" panose="020B0503020204020204" pitchFamily="34" charset="0"/>
              </a:rPr>
              <a:t>You</a:t>
            </a:r>
            <a:r>
              <a:rPr lang="fi-FI" sz="2200" dirty="0">
                <a:latin typeface="Corbel" panose="020B0503020204020204" pitchFamily="34" charset="0"/>
              </a:rPr>
              <a:t> </a:t>
            </a:r>
            <a:r>
              <a:rPr lang="fi-FI" sz="2200" dirty="0" err="1">
                <a:latin typeface="Corbel" panose="020B0503020204020204" pitchFamily="34" charset="0"/>
              </a:rPr>
              <a:t>are</a:t>
            </a:r>
            <a:r>
              <a:rPr lang="fi-FI" sz="2200" dirty="0">
                <a:latin typeface="Corbel" panose="020B0503020204020204" pitchFamily="34" charset="0"/>
              </a:rPr>
              <a:t> </a:t>
            </a:r>
            <a:r>
              <a:rPr lang="fi-FI" sz="2200" dirty="0" err="1">
                <a:latin typeface="Corbel" panose="020B0503020204020204" pitchFamily="34" charset="0"/>
              </a:rPr>
              <a:t>free</a:t>
            </a:r>
            <a:r>
              <a:rPr lang="fi-FI" sz="2200" dirty="0">
                <a:latin typeface="Corbel" panose="020B0503020204020204" pitchFamily="34" charset="0"/>
              </a:rPr>
              <a:t> to </a:t>
            </a:r>
            <a:r>
              <a:rPr lang="fi-FI" sz="2200" dirty="0" err="1">
                <a:latin typeface="Corbel" panose="020B0503020204020204" pitchFamily="34" charset="0"/>
              </a:rPr>
              <a:t>make</a:t>
            </a:r>
            <a:r>
              <a:rPr lang="fi-FI" sz="2200" dirty="0">
                <a:latin typeface="Corbel" panose="020B0503020204020204" pitchFamily="34" charset="0"/>
              </a:rPr>
              <a:t>, </a:t>
            </a:r>
            <a:r>
              <a:rPr lang="fi-FI" sz="2200" dirty="0" err="1">
                <a:latin typeface="Corbel" panose="020B0503020204020204" pitchFamily="34" charset="0"/>
              </a:rPr>
              <a:t>create</a:t>
            </a:r>
            <a:r>
              <a:rPr lang="fi-FI" sz="2200" dirty="0">
                <a:latin typeface="Corbel" panose="020B0503020204020204" pitchFamily="34" charset="0"/>
              </a:rPr>
              <a:t> and live </a:t>
            </a:r>
            <a:r>
              <a:rPr lang="fi-FI" sz="2200" dirty="0" err="1">
                <a:latin typeface="Corbel" panose="020B0503020204020204" pitchFamily="34" charset="0"/>
              </a:rPr>
              <a:t>your</a:t>
            </a:r>
            <a:r>
              <a:rPr lang="fi-FI" sz="2200" dirty="0">
                <a:latin typeface="Corbel" panose="020B0503020204020204" pitchFamily="34" charset="0"/>
              </a:rPr>
              <a:t> </a:t>
            </a:r>
            <a:r>
              <a:rPr lang="fi-FI" sz="2200" dirty="0" err="1">
                <a:latin typeface="Corbel" panose="020B0503020204020204" pitchFamily="34" charset="0"/>
              </a:rPr>
              <a:t>own</a:t>
            </a:r>
            <a:r>
              <a:rPr lang="fi-FI" sz="2200" dirty="0">
                <a:latin typeface="Corbel" panose="020B0503020204020204" pitchFamily="34" charset="0"/>
              </a:rPr>
              <a:t> </a:t>
            </a:r>
            <a:r>
              <a:rPr lang="fi-FI" sz="2200" dirty="0" err="1">
                <a:latin typeface="Corbel" panose="020B0503020204020204" pitchFamily="34" charset="0"/>
              </a:rPr>
              <a:t>way</a:t>
            </a:r>
            <a:r>
              <a:rPr lang="fi-FI" sz="2200" dirty="0">
                <a:latin typeface="Corbel" panose="020B0503020204020204" pitchFamily="34" charset="0"/>
              </a:rPr>
              <a:t>.</a:t>
            </a:r>
          </a:p>
        </p:txBody>
      </p:sp>
      <p:pic>
        <p:nvPicPr>
          <p:cNvPr id="7" name="Picture 6">
            <a:extLst>
              <a:ext uri="{FF2B5EF4-FFF2-40B4-BE49-F238E27FC236}">
                <a16:creationId xmlns:a16="http://schemas.microsoft.com/office/drawing/2014/main" id="{CEDCF88F-FE81-94D9-2EC9-59E7639B4990}"/>
              </a:ext>
            </a:extLst>
          </p:cNvPr>
          <p:cNvPicPr>
            <a:picLocks noChangeAspect="1"/>
          </p:cNvPicPr>
          <p:nvPr/>
        </p:nvPicPr>
        <p:blipFill>
          <a:blip r:embed="rId4"/>
          <a:stretch>
            <a:fillRect/>
          </a:stretch>
        </p:blipFill>
        <p:spPr>
          <a:xfrm>
            <a:off x="8597766" y="272352"/>
            <a:ext cx="3276600" cy="863600"/>
          </a:xfrm>
          <a:prstGeom prst="rect">
            <a:avLst/>
          </a:prstGeom>
        </p:spPr>
      </p:pic>
    </p:spTree>
    <p:extLst>
      <p:ext uri="{BB962C8B-B14F-4D97-AF65-F5344CB8AC3E}">
        <p14:creationId xmlns:p14="http://schemas.microsoft.com/office/powerpoint/2010/main" val="13424298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AD14E-CF76-90E0-1969-EADA1E4A8C8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D8A836C-8454-EC6F-74EC-7C083855AF0C}"/>
              </a:ext>
            </a:extLst>
          </p:cNvPr>
          <p:cNvPicPr>
            <a:picLocks noChangeAspect="1"/>
          </p:cNvPicPr>
          <p:nvPr/>
        </p:nvPicPr>
        <p:blipFill>
          <a:blip r:embed="rId3" cstate="email">
            <a:extLst>
              <a:ext uri="{28A0092B-C50C-407E-A947-70E740481C1C}">
                <a14:useLocalDpi xmlns:a14="http://schemas.microsoft.com/office/drawing/2010/main"/>
              </a:ext>
            </a:extLst>
          </a:blip>
          <a:srcRect t="20937" r="33627" b="23060"/>
          <a:stretch>
            <a:fillRect/>
          </a:stretch>
        </p:blipFill>
        <p:spPr>
          <a:xfrm>
            <a:off x="0" y="-1"/>
            <a:ext cx="12192000" cy="6858001"/>
          </a:xfrm>
          <a:prstGeom prst="rect">
            <a:avLst/>
          </a:prstGeom>
        </p:spPr>
      </p:pic>
      <p:sp>
        <p:nvSpPr>
          <p:cNvPr id="3" name="Rectangle 2">
            <a:extLst>
              <a:ext uri="{FF2B5EF4-FFF2-40B4-BE49-F238E27FC236}">
                <a16:creationId xmlns:a16="http://schemas.microsoft.com/office/drawing/2014/main" id="{1432FF0A-8D4C-EAA4-348A-ACE0355ADA12}"/>
              </a:ext>
            </a:extLst>
          </p:cNvPr>
          <p:cNvSpPr/>
          <p:nvPr/>
        </p:nvSpPr>
        <p:spPr>
          <a:xfrm>
            <a:off x="0" y="0"/>
            <a:ext cx="12192000" cy="6858000"/>
          </a:xfrm>
          <a:prstGeom prst="rect">
            <a:avLst/>
          </a:prstGeom>
          <a:solidFill>
            <a:schemeClr val="tx1">
              <a:alpha val="3497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6" name="Graphic 5">
            <a:extLst>
              <a:ext uri="{FF2B5EF4-FFF2-40B4-BE49-F238E27FC236}">
                <a16:creationId xmlns:a16="http://schemas.microsoft.com/office/drawing/2014/main" id="{B53BF0D6-559C-CDD2-A3AB-1FB190E5FB8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10956832" y="5622831"/>
            <a:ext cx="1911355" cy="558981"/>
          </a:xfrm>
          <a:prstGeom prst="rect">
            <a:avLst/>
          </a:prstGeom>
        </p:spPr>
      </p:pic>
      <p:pic>
        <p:nvPicPr>
          <p:cNvPr id="11" name="Picture 10">
            <a:extLst>
              <a:ext uri="{FF2B5EF4-FFF2-40B4-BE49-F238E27FC236}">
                <a16:creationId xmlns:a16="http://schemas.microsoft.com/office/drawing/2014/main" id="{3918AE23-7714-A724-037D-127171BF989E}"/>
              </a:ext>
            </a:extLst>
          </p:cNvPr>
          <p:cNvPicPr>
            <a:picLocks noChangeAspect="1"/>
          </p:cNvPicPr>
          <p:nvPr/>
        </p:nvPicPr>
        <p:blipFill>
          <a:blip r:embed="rId5"/>
          <a:stretch>
            <a:fillRect/>
          </a:stretch>
        </p:blipFill>
        <p:spPr>
          <a:xfrm>
            <a:off x="685800" y="1555749"/>
            <a:ext cx="10820400" cy="3746500"/>
          </a:xfrm>
          <a:prstGeom prst="rect">
            <a:avLst/>
          </a:prstGeom>
        </p:spPr>
      </p:pic>
    </p:spTree>
    <p:extLst>
      <p:ext uri="{BB962C8B-B14F-4D97-AF65-F5344CB8AC3E}">
        <p14:creationId xmlns:p14="http://schemas.microsoft.com/office/powerpoint/2010/main" val="874208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99365-D63E-8E40-F6D7-DFA583EFF39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F947E29-C39B-BC1B-9E28-939C15845EBB}"/>
              </a:ext>
            </a:extLst>
          </p:cNvPr>
          <p:cNvPicPr>
            <a:picLocks noChangeAspect="1"/>
          </p:cNvPicPr>
          <p:nvPr/>
        </p:nvPicPr>
        <p:blipFill>
          <a:blip r:embed="rId3" cstate="email">
            <a:extLst>
              <a:ext uri="{28A0092B-C50C-407E-A947-70E740481C1C}">
                <a14:useLocalDpi xmlns:a14="http://schemas.microsoft.com/office/drawing/2010/main"/>
              </a:ext>
            </a:extLst>
          </a:blip>
          <a:srcRect l="20371" t="1" r="20371" b="-1"/>
          <a:stretch>
            <a:fillRect/>
          </a:stretch>
        </p:blipFill>
        <p:spPr>
          <a:xfrm>
            <a:off x="0" y="-1"/>
            <a:ext cx="6096000" cy="6858001"/>
          </a:xfrm>
          <a:prstGeom prst="rect">
            <a:avLst/>
          </a:prstGeom>
        </p:spPr>
      </p:pic>
      <p:sp>
        <p:nvSpPr>
          <p:cNvPr id="11" name="Content Placeholder 10">
            <a:extLst>
              <a:ext uri="{FF2B5EF4-FFF2-40B4-BE49-F238E27FC236}">
                <a16:creationId xmlns:a16="http://schemas.microsoft.com/office/drawing/2014/main" id="{B39060BD-5546-EAD2-EDB5-34AD288A9774}"/>
              </a:ext>
            </a:extLst>
          </p:cNvPr>
          <p:cNvSpPr>
            <a:spLocks noGrp="1"/>
          </p:cNvSpPr>
          <p:nvPr>
            <p:ph idx="1"/>
          </p:nvPr>
        </p:nvSpPr>
        <p:spPr>
          <a:xfrm>
            <a:off x="6661636" y="1839183"/>
            <a:ext cx="4692164" cy="3977604"/>
          </a:xfrm>
        </p:spPr>
        <p:txBody>
          <a:bodyPr>
            <a:normAutofit/>
          </a:bodyPr>
          <a:lstStyle/>
          <a:p>
            <a:pPr>
              <a:lnSpc>
                <a:spcPct val="100000"/>
              </a:lnSpc>
              <a:spcAft>
                <a:spcPts val="1200"/>
              </a:spcAft>
            </a:pPr>
            <a:r>
              <a:rPr lang="fi-FI" sz="2000" dirty="0" err="1">
                <a:latin typeface="Corbel" panose="020B0503020204020204" pitchFamily="34" charset="0"/>
              </a:rPr>
              <a:t>Conversation</a:t>
            </a:r>
            <a:r>
              <a:rPr lang="fi-FI" sz="2000" dirty="0">
                <a:latin typeface="Corbel" panose="020B0503020204020204" pitchFamily="34" charset="0"/>
              </a:rPr>
              <a:t>, </a:t>
            </a:r>
            <a:r>
              <a:rPr lang="fi-FI" sz="2000" dirty="0" err="1">
                <a:latin typeface="Corbel" panose="020B0503020204020204" pitchFamily="34" charset="0"/>
              </a:rPr>
              <a:t>familiarity</a:t>
            </a:r>
            <a:r>
              <a:rPr lang="fi-FI" sz="2000" dirty="0">
                <a:latin typeface="Corbel" panose="020B0503020204020204" pitchFamily="34" charset="0"/>
              </a:rPr>
              <a:t> and </a:t>
            </a:r>
            <a:r>
              <a:rPr lang="fi-FI" sz="2000" dirty="0" err="1">
                <a:latin typeface="Corbel" panose="020B0503020204020204" pitchFamily="34" charset="0"/>
              </a:rPr>
              <a:t>hospitality</a:t>
            </a:r>
            <a:r>
              <a:rPr lang="fi-FI" sz="2000" dirty="0">
                <a:latin typeface="Corbel" panose="020B0503020204020204" pitchFamily="34" charset="0"/>
              </a:rPr>
              <a:t> </a:t>
            </a:r>
            <a:r>
              <a:rPr lang="fi-FI" sz="2000" dirty="0" err="1">
                <a:latin typeface="Corbel" panose="020B0503020204020204" pitchFamily="34" charset="0"/>
              </a:rPr>
              <a:t>are</a:t>
            </a:r>
            <a:r>
              <a:rPr lang="fi-FI" sz="2000" dirty="0">
                <a:latin typeface="Corbel" panose="020B0503020204020204" pitchFamily="34" charset="0"/>
              </a:rPr>
              <a:t> </a:t>
            </a:r>
            <a:r>
              <a:rPr lang="fi-FI" sz="2000" dirty="0" err="1">
                <a:latin typeface="Corbel" panose="020B0503020204020204" pitchFamily="34" charset="0"/>
              </a:rPr>
              <a:t>second</a:t>
            </a:r>
            <a:r>
              <a:rPr lang="fi-FI" sz="2000" dirty="0">
                <a:latin typeface="Corbel" panose="020B0503020204020204" pitchFamily="34" charset="0"/>
              </a:rPr>
              <a:t> </a:t>
            </a:r>
            <a:r>
              <a:rPr lang="fi-FI" sz="2000" dirty="0" err="1">
                <a:latin typeface="Corbel" panose="020B0503020204020204" pitchFamily="34" charset="0"/>
              </a:rPr>
              <a:t>nature</a:t>
            </a:r>
            <a:r>
              <a:rPr lang="fi-FI" sz="2000" dirty="0">
                <a:latin typeface="Corbel" panose="020B0503020204020204" pitchFamily="34" charset="0"/>
              </a:rPr>
              <a:t> to us.</a:t>
            </a:r>
          </a:p>
          <a:p>
            <a:pPr>
              <a:lnSpc>
                <a:spcPct val="100000"/>
              </a:lnSpc>
              <a:spcAft>
                <a:spcPts val="1200"/>
              </a:spcAft>
            </a:pPr>
            <a:r>
              <a:rPr lang="fi-FI" sz="2000" dirty="0" err="1">
                <a:latin typeface="Corbel" panose="020B0503020204020204" pitchFamily="34" charset="0"/>
              </a:rPr>
              <a:t>Research</a:t>
            </a:r>
            <a:r>
              <a:rPr lang="fi-FI" sz="2000" dirty="0">
                <a:latin typeface="Corbel" panose="020B0503020204020204" pitchFamily="34" charset="0"/>
              </a:rPr>
              <a:t> </a:t>
            </a:r>
            <a:r>
              <a:rPr lang="fi-FI" sz="2000" dirty="0" err="1">
                <a:latin typeface="Corbel" panose="020B0503020204020204" pitchFamily="34" charset="0"/>
              </a:rPr>
              <a:t>shows</a:t>
            </a:r>
            <a:r>
              <a:rPr lang="fi-FI" sz="2000" dirty="0">
                <a:latin typeface="Corbel" panose="020B0503020204020204" pitchFamily="34" charset="0"/>
              </a:rPr>
              <a:t> </a:t>
            </a:r>
            <a:r>
              <a:rPr lang="fi-FI" sz="2000" dirty="0" err="1">
                <a:latin typeface="Corbel" panose="020B0503020204020204" pitchFamily="34" charset="0"/>
              </a:rPr>
              <a:t>that</a:t>
            </a:r>
            <a:r>
              <a:rPr lang="fi-FI" sz="2000" dirty="0">
                <a:latin typeface="Corbel" panose="020B0503020204020204" pitchFamily="34" charset="0"/>
              </a:rPr>
              <a:t> North Karelia is home to some of </a:t>
            </a:r>
            <a:r>
              <a:rPr lang="fi-FI" sz="2000" dirty="0" err="1">
                <a:latin typeface="Corbel" panose="020B0503020204020204" pitchFamily="34" charset="0"/>
              </a:rPr>
              <a:t>Finland's</a:t>
            </a:r>
            <a:r>
              <a:rPr lang="fi-FI" sz="2000" dirty="0">
                <a:latin typeface="Corbel" panose="020B0503020204020204" pitchFamily="34" charset="0"/>
              </a:rPr>
              <a:t> </a:t>
            </a:r>
            <a:r>
              <a:rPr lang="fi-FI" sz="2000" dirty="0" err="1">
                <a:latin typeface="Corbel" panose="020B0503020204020204" pitchFamily="34" charset="0"/>
              </a:rPr>
              <a:t>nicest</a:t>
            </a:r>
            <a:r>
              <a:rPr lang="fi-FI" sz="2000" dirty="0">
                <a:latin typeface="Corbel" panose="020B0503020204020204" pitchFamily="34" charset="0"/>
              </a:rPr>
              <a:t> </a:t>
            </a:r>
            <a:r>
              <a:rPr lang="fi-FI" sz="2000" dirty="0" err="1">
                <a:latin typeface="Corbel" panose="020B0503020204020204" pitchFamily="34" charset="0"/>
              </a:rPr>
              <a:t>people</a:t>
            </a:r>
            <a:r>
              <a:rPr lang="fi-FI" sz="2000" dirty="0">
                <a:latin typeface="Corbel" panose="020B0503020204020204" pitchFamily="34" charset="0"/>
              </a:rPr>
              <a:t> – </a:t>
            </a:r>
            <a:r>
              <a:rPr lang="fi-FI" sz="2000" dirty="0" err="1">
                <a:latin typeface="Corbel" panose="020B0503020204020204" pitchFamily="34" charset="0"/>
              </a:rPr>
              <a:t>speaking</a:t>
            </a:r>
            <a:r>
              <a:rPr lang="fi-FI" sz="2000" dirty="0">
                <a:latin typeface="Corbel" panose="020B0503020204020204" pitchFamily="34" charset="0"/>
              </a:rPr>
              <a:t> </a:t>
            </a:r>
            <a:r>
              <a:rPr lang="fi-FI" sz="2000" dirty="0" err="1">
                <a:latin typeface="Corbel" panose="020B0503020204020204" pitchFamily="34" charset="0"/>
              </a:rPr>
              <a:t>its</a:t>
            </a:r>
            <a:r>
              <a:rPr lang="fi-FI" sz="2000" dirty="0">
                <a:latin typeface="Corbel" panose="020B0503020204020204" pitchFamily="34" charset="0"/>
              </a:rPr>
              <a:t> </a:t>
            </a:r>
            <a:r>
              <a:rPr lang="fi-FI" sz="2000" dirty="0" err="1">
                <a:latin typeface="Corbel" panose="020B0503020204020204" pitchFamily="34" charset="0"/>
              </a:rPr>
              <a:t>most</a:t>
            </a:r>
            <a:r>
              <a:rPr lang="fi-FI" sz="2000" dirty="0">
                <a:latin typeface="Corbel" panose="020B0503020204020204" pitchFamily="34" charset="0"/>
              </a:rPr>
              <a:t> </a:t>
            </a:r>
            <a:r>
              <a:rPr lang="fi-FI" sz="2000" dirty="0" err="1">
                <a:latin typeface="Corbel" panose="020B0503020204020204" pitchFamily="34" charset="0"/>
              </a:rPr>
              <a:t>easy-going</a:t>
            </a:r>
            <a:r>
              <a:rPr lang="fi-FI" sz="2000" dirty="0">
                <a:latin typeface="Corbel" panose="020B0503020204020204" pitchFamily="34" charset="0"/>
              </a:rPr>
              <a:t> </a:t>
            </a:r>
            <a:r>
              <a:rPr lang="fi-FI" sz="2000" dirty="0" err="1">
                <a:latin typeface="Corbel" panose="020B0503020204020204" pitchFamily="34" charset="0"/>
              </a:rPr>
              <a:t>dialect</a:t>
            </a:r>
            <a:r>
              <a:rPr lang="fi-FI" sz="2000" dirty="0">
                <a:latin typeface="Corbel" panose="020B0503020204020204" pitchFamily="34" charset="0"/>
              </a:rPr>
              <a:t>.</a:t>
            </a:r>
          </a:p>
          <a:p>
            <a:pPr>
              <a:lnSpc>
                <a:spcPct val="100000"/>
              </a:lnSpc>
              <a:spcAft>
                <a:spcPts val="1200"/>
              </a:spcAft>
            </a:pPr>
            <a:r>
              <a:rPr lang="fi-FI" sz="2000" dirty="0" err="1">
                <a:latin typeface="Corbel" panose="020B0503020204020204" pitchFamily="34" charset="0"/>
              </a:rPr>
              <a:t>Our</a:t>
            </a:r>
            <a:r>
              <a:rPr lang="fi-FI" sz="2000" dirty="0">
                <a:latin typeface="Corbel" panose="020B0503020204020204" pitchFamily="34" charset="0"/>
              </a:rPr>
              <a:t> </a:t>
            </a:r>
            <a:r>
              <a:rPr lang="fi-FI" sz="2000" dirty="0" err="1">
                <a:latin typeface="Corbel" panose="020B0503020204020204" pitchFamily="34" charset="0"/>
              </a:rPr>
              <a:t>spirit</a:t>
            </a:r>
            <a:r>
              <a:rPr lang="fi-FI" sz="2000" dirty="0">
                <a:latin typeface="Corbel" panose="020B0503020204020204" pitchFamily="34" charset="0"/>
              </a:rPr>
              <a:t> of </a:t>
            </a:r>
            <a:r>
              <a:rPr lang="fi-FI" sz="2000" dirty="0" err="1">
                <a:latin typeface="Corbel" panose="020B0503020204020204" pitchFamily="34" charset="0"/>
              </a:rPr>
              <a:t>doing</a:t>
            </a:r>
            <a:r>
              <a:rPr lang="fi-FI" sz="2000" dirty="0">
                <a:latin typeface="Corbel" panose="020B0503020204020204" pitchFamily="34" charset="0"/>
              </a:rPr>
              <a:t> </a:t>
            </a:r>
            <a:r>
              <a:rPr lang="fi-FI" sz="2000" dirty="0" err="1">
                <a:latin typeface="Corbel" panose="020B0503020204020204" pitchFamily="34" charset="0"/>
              </a:rPr>
              <a:t>things</a:t>
            </a:r>
            <a:r>
              <a:rPr lang="fi-FI" sz="2000" dirty="0">
                <a:latin typeface="Corbel" panose="020B0503020204020204" pitchFamily="34" charset="0"/>
              </a:rPr>
              <a:t> </a:t>
            </a:r>
            <a:r>
              <a:rPr lang="fi-FI" sz="2000" dirty="0" err="1">
                <a:latin typeface="Corbel" panose="020B0503020204020204" pitchFamily="34" charset="0"/>
              </a:rPr>
              <a:t>together</a:t>
            </a:r>
            <a:r>
              <a:rPr lang="fi-FI" sz="2000" dirty="0">
                <a:latin typeface="Corbel" panose="020B0503020204020204" pitchFamily="34" charset="0"/>
              </a:rPr>
              <a:t> </a:t>
            </a:r>
            <a:r>
              <a:rPr lang="fi-FI" sz="2000" dirty="0" err="1">
                <a:latin typeface="Corbel" panose="020B0503020204020204" pitchFamily="34" charset="0"/>
              </a:rPr>
              <a:t>welcomes</a:t>
            </a:r>
            <a:r>
              <a:rPr lang="fi-FI" sz="2000" dirty="0">
                <a:latin typeface="Corbel" panose="020B0503020204020204" pitchFamily="34" charset="0"/>
              </a:rPr>
              <a:t> </a:t>
            </a:r>
            <a:r>
              <a:rPr lang="fi-FI" sz="2000" dirty="0" err="1">
                <a:latin typeface="Corbel" panose="020B0503020204020204" pitchFamily="34" charset="0"/>
              </a:rPr>
              <a:t>everyone</a:t>
            </a:r>
            <a:r>
              <a:rPr lang="fi-FI" sz="2000" dirty="0">
                <a:latin typeface="Corbel" panose="020B0503020204020204" pitchFamily="34" charset="0"/>
              </a:rPr>
              <a:t> and </a:t>
            </a:r>
            <a:r>
              <a:rPr lang="fi-FI" sz="2000" dirty="0" err="1">
                <a:latin typeface="Corbel" panose="020B0503020204020204" pitchFamily="34" charset="0"/>
              </a:rPr>
              <a:t>leaves</a:t>
            </a:r>
            <a:r>
              <a:rPr lang="fi-FI" sz="2000" dirty="0">
                <a:latin typeface="Corbel" panose="020B0503020204020204" pitchFamily="34" charset="0"/>
              </a:rPr>
              <a:t> no </a:t>
            </a:r>
            <a:r>
              <a:rPr lang="fi-FI" sz="2000" dirty="0" err="1">
                <a:latin typeface="Corbel" panose="020B0503020204020204" pitchFamily="34" charset="0"/>
              </a:rPr>
              <a:t>one</a:t>
            </a:r>
            <a:r>
              <a:rPr lang="fi-FI" sz="2000" dirty="0">
                <a:latin typeface="Corbel" panose="020B0503020204020204" pitchFamily="34" charset="0"/>
              </a:rPr>
              <a:t> </a:t>
            </a:r>
            <a:r>
              <a:rPr lang="fi-FI" sz="2000" dirty="0" err="1">
                <a:latin typeface="Corbel" panose="020B0503020204020204" pitchFamily="34" charset="0"/>
              </a:rPr>
              <a:t>behind</a:t>
            </a:r>
            <a:r>
              <a:rPr lang="fi-FI" sz="2000" dirty="0">
                <a:latin typeface="Corbel" panose="020B0503020204020204" pitchFamily="34" charset="0"/>
              </a:rPr>
              <a:t>.</a:t>
            </a:r>
          </a:p>
          <a:p>
            <a:pPr>
              <a:lnSpc>
                <a:spcPct val="100000"/>
              </a:lnSpc>
              <a:spcAft>
                <a:spcPts val="1200"/>
              </a:spcAft>
            </a:pPr>
            <a:endParaRPr lang="fi-FI" sz="2200" dirty="0">
              <a:latin typeface="Corbel" panose="020B0503020204020204" pitchFamily="34" charset="0"/>
            </a:endParaRPr>
          </a:p>
          <a:p>
            <a:pPr>
              <a:lnSpc>
                <a:spcPct val="100000"/>
              </a:lnSpc>
              <a:spcAft>
                <a:spcPts val="1200"/>
              </a:spcAft>
            </a:pPr>
            <a:endParaRPr lang="fi-FI" sz="2200" dirty="0">
              <a:latin typeface="Corbel" panose="020B0503020204020204" pitchFamily="34" charset="0"/>
            </a:endParaRPr>
          </a:p>
        </p:txBody>
      </p:sp>
      <p:pic>
        <p:nvPicPr>
          <p:cNvPr id="7" name="Picture 6">
            <a:extLst>
              <a:ext uri="{FF2B5EF4-FFF2-40B4-BE49-F238E27FC236}">
                <a16:creationId xmlns:a16="http://schemas.microsoft.com/office/drawing/2014/main" id="{F91A094C-5A17-2681-1BB5-643526272CA2}"/>
              </a:ext>
            </a:extLst>
          </p:cNvPr>
          <p:cNvPicPr>
            <a:picLocks noChangeAspect="1"/>
          </p:cNvPicPr>
          <p:nvPr/>
        </p:nvPicPr>
        <p:blipFill>
          <a:blip r:embed="rId4"/>
          <a:srcRect/>
          <a:stretch/>
        </p:blipFill>
        <p:spPr>
          <a:xfrm>
            <a:off x="8613968" y="272352"/>
            <a:ext cx="3276600" cy="863600"/>
          </a:xfrm>
          <a:prstGeom prst="rect">
            <a:avLst/>
          </a:prstGeom>
        </p:spPr>
      </p:pic>
    </p:spTree>
    <p:extLst>
      <p:ext uri="{BB962C8B-B14F-4D97-AF65-F5344CB8AC3E}">
        <p14:creationId xmlns:p14="http://schemas.microsoft.com/office/powerpoint/2010/main" val="25677329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EE775-D6A5-60B7-214F-AC975A7DA6A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4A8D913-EE3C-C075-8C56-B6514BBDB9CE}"/>
              </a:ext>
            </a:extLst>
          </p:cNvPr>
          <p:cNvPicPr>
            <a:picLocks noChangeAspect="1"/>
          </p:cNvPicPr>
          <p:nvPr/>
        </p:nvPicPr>
        <p:blipFill>
          <a:blip r:embed="rId3" cstate="email">
            <a:extLst>
              <a:ext uri="{28A0092B-C50C-407E-A947-70E740481C1C}">
                <a14:useLocalDpi xmlns:a14="http://schemas.microsoft.com/office/drawing/2010/main"/>
              </a:ext>
            </a:extLst>
          </a:blip>
          <a:srcRect t="7812" b="7812"/>
          <a:stretch/>
        </p:blipFill>
        <p:spPr>
          <a:xfrm>
            <a:off x="0" y="-1"/>
            <a:ext cx="12192000" cy="6858001"/>
          </a:xfrm>
          <a:prstGeom prst="rect">
            <a:avLst/>
          </a:prstGeom>
        </p:spPr>
      </p:pic>
      <p:sp>
        <p:nvSpPr>
          <p:cNvPr id="3" name="Rectangle 2">
            <a:extLst>
              <a:ext uri="{FF2B5EF4-FFF2-40B4-BE49-F238E27FC236}">
                <a16:creationId xmlns:a16="http://schemas.microsoft.com/office/drawing/2014/main" id="{901E5AFD-5016-7EFD-4831-77ED23789B5F}"/>
              </a:ext>
            </a:extLst>
          </p:cNvPr>
          <p:cNvSpPr/>
          <p:nvPr/>
        </p:nvSpPr>
        <p:spPr>
          <a:xfrm>
            <a:off x="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9" name="Graphic 8">
            <a:extLst>
              <a:ext uri="{FF2B5EF4-FFF2-40B4-BE49-F238E27FC236}">
                <a16:creationId xmlns:a16="http://schemas.microsoft.com/office/drawing/2014/main" id="{00816B08-6151-D12A-5943-546CD665B7F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10956832" y="5622831"/>
            <a:ext cx="1911355" cy="558981"/>
          </a:xfrm>
          <a:prstGeom prst="rect">
            <a:avLst/>
          </a:prstGeom>
        </p:spPr>
      </p:pic>
      <p:pic>
        <p:nvPicPr>
          <p:cNvPr id="10" name="Picture 9">
            <a:extLst>
              <a:ext uri="{FF2B5EF4-FFF2-40B4-BE49-F238E27FC236}">
                <a16:creationId xmlns:a16="http://schemas.microsoft.com/office/drawing/2014/main" id="{CB771CEE-CF8B-CBA6-E5F7-13DD113E80CB}"/>
              </a:ext>
            </a:extLst>
          </p:cNvPr>
          <p:cNvPicPr>
            <a:picLocks noChangeAspect="1"/>
          </p:cNvPicPr>
          <p:nvPr/>
        </p:nvPicPr>
        <p:blipFill>
          <a:blip r:embed="rId5"/>
          <a:stretch>
            <a:fillRect/>
          </a:stretch>
        </p:blipFill>
        <p:spPr>
          <a:xfrm>
            <a:off x="685800" y="1631949"/>
            <a:ext cx="10820400" cy="3594100"/>
          </a:xfrm>
          <a:prstGeom prst="rect">
            <a:avLst/>
          </a:prstGeom>
        </p:spPr>
      </p:pic>
    </p:spTree>
    <p:extLst>
      <p:ext uri="{BB962C8B-B14F-4D97-AF65-F5344CB8AC3E}">
        <p14:creationId xmlns:p14="http://schemas.microsoft.com/office/powerpoint/2010/main" val="342426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21B1E47D-3744-6004-AAF6-DF732EDD7EFD}"/>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6751D6C-A37A-D6D6-F38E-9AE804F1E2C0}"/>
              </a:ext>
            </a:extLst>
          </p:cNvPr>
          <p:cNvPicPr>
            <a:picLocks noChangeAspect="1"/>
          </p:cNvPicPr>
          <p:nvPr/>
        </p:nvPicPr>
        <p:blipFill>
          <a:blip r:embed="rId3" cstate="email">
            <a:extLst>
              <a:ext uri="{28A0092B-C50C-407E-A947-70E740481C1C}">
                <a14:useLocalDpi xmlns:a14="http://schemas.microsoft.com/office/drawing/2010/main"/>
              </a:ext>
            </a:extLst>
          </a:blip>
          <a:srcRect t="7812" b="7812"/>
          <a:stretch/>
        </p:blipFill>
        <p:spPr>
          <a:xfrm>
            <a:off x="0" y="-1"/>
            <a:ext cx="12192000" cy="6858001"/>
          </a:xfrm>
          <a:prstGeom prst="rect">
            <a:avLst/>
          </a:prstGeom>
        </p:spPr>
      </p:pic>
      <p:sp>
        <p:nvSpPr>
          <p:cNvPr id="9" name="Rectangle 8">
            <a:extLst>
              <a:ext uri="{FF2B5EF4-FFF2-40B4-BE49-F238E27FC236}">
                <a16:creationId xmlns:a16="http://schemas.microsoft.com/office/drawing/2014/main" id="{A9084131-BE4C-EB46-3998-FBA0D989A296}"/>
              </a:ext>
            </a:extLst>
          </p:cNvPr>
          <p:cNvSpPr/>
          <p:nvPr/>
        </p:nvSpPr>
        <p:spPr>
          <a:xfrm>
            <a:off x="-39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3" name="Graphic 2">
            <a:extLst>
              <a:ext uri="{FF2B5EF4-FFF2-40B4-BE49-F238E27FC236}">
                <a16:creationId xmlns:a16="http://schemas.microsoft.com/office/drawing/2014/main" id="{2D08D670-4F5E-50F1-C733-F9A9DA4D589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21410" y="1805584"/>
            <a:ext cx="10148400" cy="2967928"/>
          </a:xfrm>
          <a:prstGeom prst="rect">
            <a:avLst/>
          </a:prstGeom>
        </p:spPr>
      </p:pic>
    </p:spTree>
    <p:extLst>
      <p:ext uri="{BB962C8B-B14F-4D97-AF65-F5344CB8AC3E}">
        <p14:creationId xmlns:p14="http://schemas.microsoft.com/office/powerpoint/2010/main" val="30361998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2_Office-teema">
  <a:themeElements>
    <a:clrScheme name="Pohjois-Karjala">
      <a:dk1>
        <a:sysClr val="windowText" lastClr="000000"/>
      </a:dk1>
      <a:lt1>
        <a:sysClr val="window" lastClr="FFFFFF"/>
      </a:lt1>
      <a:dk2>
        <a:srgbClr val="000000"/>
      </a:dk2>
      <a:lt2>
        <a:srgbClr val="FFFFFF"/>
      </a:lt2>
      <a:accent1>
        <a:srgbClr val="E4003A"/>
      </a:accent1>
      <a:accent2>
        <a:srgbClr val="FBBA00"/>
      </a:accent2>
      <a:accent3>
        <a:srgbClr val="75C9DA"/>
      </a:accent3>
      <a:accent4>
        <a:srgbClr val="ADB150"/>
      </a:accent4>
      <a:accent5>
        <a:srgbClr val="3F3F3F"/>
      </a:accent5>
      <a:accent6>
        <a:srgbClr val="A5A5A5"/>
      </a:accent6>
      <a:hlink>
        <a:srgbClr val="E4003A"/>
      </a:hlink>
      <a:folHlink>
        <a:srgbClr val="E4003A"/>
      </a:folHlink>
    </a:clrScheme>
    <a:fontScheme name="Pohjois-Karjala">
      <a:majorFont>
        <a:latin typeface="Ubuntu"/>
        <a:ea typeface=""/>
        <a:cs typeface=""/>
      </a:majorFont>
      <a:minorFont>
        <a:latin typeface="Ubuntu"/>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DB1F5D13-10C3-F44F-886B-4DAFCA9FD627}" vid="{5B7C1209-34DB-524C-9547-2BE7EC5E09A5}"/>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1382DC242AFD88458C2CDFEA93BD52AC" ma:contentTypeVersion="11" ma:contentTypeDescription="Luo uusi asiakirja." ma:contentTypeScope="" ma:versionID="6e49ecdbf48646e0048442c72a258b89">
  <xsd:schema xmlns:xsd="http://www.w3.org/2001/XMLSchema" xmlns:xs="http://www.w3.org/2001/XMLSchema" xmlns:p="http://schemas.microsoft.com/office/2006/metadata/properties" xmlns:ns2="2665766d-7389-44ee-8416-ee8ce8d1732f" xmlns:ns3="9492cb91-16ac-4231-8a6b-337136782768" targetNamespace="http://schemas.microsoft.com/office/2006/metadata/properties" ma:root="true" ma:fieldsID="dd7e5ec0437a1a73e3be1e7ab1649e7d" ns2:_="" ns3:_="">
    <xsd:import namespace="2665766d-7389-44ee-8416-ee8ce8d1732f"/>
    <xsd:import namespace="9492cb91-16ac-4231-8a6b-33713678276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65766d-7389-44ee-8416-ee8ce8d173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Kuvien tunnisteet" ma:readOnly="false" ma:fieldId="{5cf76f15-5ced-4ddc-b409-7134ff3c332f}" ma:taxonomyMulti="true" ma:sspId="0630d6c5-79d3-4230-afde-c487a1d425d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492cb91-16ac-4231-8a6b-33713678276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c9500d6-ddd6-40f1-bbd6-aa34c0f5d02e}" ma:internalName="TaxCatchAll" ma:showField="CatchAllData" ma:web="9492cb91-16ac-4231-8a6b-33713678276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9492cb91-16ac-4231-8a6b-337136782768" xsi:nil="true"/>
    <lcf76f155ced4ddcb4097134ff3c332f xmlns="2665766d-7389-44ee-8416-ee8ce8d1732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028F438-A026-4226-BED6-04DD1AB9CAF1}">
  <ds:schemaRefs>
    <ds:schemaRef ds:uri="2665766d-7389-44ee-8416-ee8ce8d1732f"/>
    <ds:schemaRef ds:uri="9492cb91-16ac-4231-8a6b-33713678276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C44E3C5-B406-44A4-90A1-34179E93ABAD}">
  <ds:schemaRefs>
    <ds:schemaRef ds:uri="http://purl.org/dc/dcmitype/"/>
    <ds:schemaRef ds:uri="http://www.w3.org/XML/1998/namespace"/>
    <ds:schemaRef ds:uri="http://schemas.microsoft.com/office/2006/metadata/properties"/>
    <ds:schemaRef ds:uri="9492cb91-16ac-4231-8a6b-337136782768"/>
    <ds:schemaRef ds:uri="http://schemas.openxmlformats.org/package/2006/metadata/core-properties"/>
    <ds:schemaRef ds:uri="http://purl.org/dc/elements/1.1/"/>
    <ds:schemaRef ds:uri="http://schemas.microsoft.com/office/2006/documentManagement/types"/>
    <ds:schemaRef ds:uri="http://schemas.microsoft.com/office/infopath/2007/PartnerControls"/>
    <ds:schemaRef ds:uri="2665766d-7389-44ee-8416-ee8ce8d1732f"/>
    <ds:schemaRef ds:uri="http://purl.org/dc/terms/"/>
  </ds:schemaRefs>
</ds:datastoreItem>
</file>

<file path=customXml/itemProps3.xml><?xml version="1.0" encoding="utf-8"?>
<ds:datastoreItem xmlns:ds="http://schemas.openxmlformats.org/officeDocument/2006/customXml" ds:itemID="{F1D357BE-9F90-480B-B0E3-E2187C3D50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2_Office-teema</Template>
  <TotalTime>17</TotalTime>
  <Words>2298</Words>
  <Application>Microsoft Macintosh PowerPoint</Application>
  <PresentationFormat>Laajakuva</PresentationFormat>
  <Paragraphs>126</Paragraphs>
  <Slides>16</Slides>
  <Notes>16</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16</vt:i4>
      </vt:variant>
    </vt:vector>
  </HeadingPairs>
  <TitlesOfParts>
    <vt:vector size="22" baseType="lpstr">
      <vt:lpstr>Corbel</vt:lpstr>
      <vt:lpstr>Helvetica Neue</vt:lpstr>
      <vt:lpstr>Aptos</vt:lpstr>
      <vt:lpstr>Arial</vt:lpstr>
      <vt:lpstr>Ubuntu</vt:lpstr>
      <vt:lpstr>2_Office-teema</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Jussila Laura</dc:creator>
  <cp:lastModifiedBy>Jussila Laura</cp:lastModifiedBy>
  <cp:revision>3</cp:revision>
  <dcterms:created xsi:type="dcterms:W3CDTF">2026-10-06T07:29:37Z</dcterms:created>
  <dcterms:modified xsi:type="dcterms:W3CDTF">2026-10-06T09:18:50Z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0x0101001382DC242AFD88458C2CDFEA93BD52AC</vt:lpwstr>
  </property>
  <property fmtid="{D5CDD505-2E9C-101B-9397-08002B2CF9AE}" pid="3" name="MediaServiceImageTags">
    <vt:lpwstr/>
  </property>
</Properties>
</file>