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4" r:id="rId4"/>
  </p:sldMasterIdLst>
  <p:notesMasterIdLst>
    <p:notesMasterId r:id="rId21"/>
  </p:notesMasterIdLst>
  <p:sldIdLst>
    <p:sldId id="867" r:id="rId5"/>
    <p:sldId id="868" r:id="rId6"/>
    <p:sldId id="855" r:id="rId7"/>
    <p:sldId id="858" r:id="rId8"/>
    <p:sldId id="857" r:id="rId9"/>
    <p:sldId id="856" r:id="rId10"/>
    <p:sldId id="859" r:id="rId11"/>
    <p:sldId id="860" r:id="rId12"/>
    <p:sldId id="861" r:id="rId13"/>
    <p:sldId id="862" r:id="rId14"/>
    <p:sldId id="863" r:id="rId15"/>
    <p:sldId id="864" r:id="rId16"/>
    <p:sldId id="865" r:id="rId17"/>
    <p:sldId id="866" r:id="rId18"/>
    <p:sldId id="869" r:id="rId19"/>
    <p:sldId id="870" r:id="rId20"/>
  </p:sldIdLst>
  <p:sldSz cx="12192000" cy="6858000"/>
  <p:notesSz cx="6858000" cy="9144000"/>
  <p:embeddedFontLst>
    <p:embeddedFont>
      <p:font typeface="Corbel" panose="020B0503020204020204" pitchFamily="34" charset="0"/>
      <p:regular r:id="rId22"/>
      <p:bold r:id="rId23"/>
      <p:italic r:id="rId24"/>
      <p:boldItalic r:id="rId25"/>
    </p:embeddedFont>
    <p:embeddedFont>
      <p:font typeface="Ubuntu" panose="020B0504030602030204" pitchFamily="34" charset="0"/>
      <p:regular r:id="rId26"/>
      <p:bold r:id="rId27"/>
      <p:italic r:id="rId28"/>
      <p:boldItalic r:id="rId29"/>
    </p:embeddedFont>
  </p:embeddedFont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1E0EF4F-D36C-E545-218B-A58F5F385496}" name="Ville Timonen" initials="VT" userId="S::ville@fabrik.fi::3f1330b5-5510-4228-b487-3c07d3fe7778" providerId="AD"/>
  <p188:author id="{5B9B3C94-CA52-3228-5378-D73419498B3D}" name="Timo Kupiainen" initials="" userId="S::timo.kupiainen@fabrik.fi::c6a1faf5-d161-4b0a-81e0-9101ed4630d7" providerId="AD"/>
  <p188:author id="{0FEBDCCF-8C8D-B522-5E60-F29D013FB8FE}" name="Vieras" initials="Vi" userId="S::urn:spo:anon#e592f4db623d75728e55d4666190ab25dda4eb3f4cc3344590c9284fe5b7dd67::" providerId="AD"/>
  <p188:author id="{8C8476E3-F98C-6C1F-221D-2F5B8B99F40D}" name="Ville Timonen" initials="VT" userId="c7efa57cf61f451f" providerId="Windows Live"/>
  <p188:author id="{48090FEC-B065-ED54-FD39-17CCE99C66BE}" name="Kiia Hulkkonen" initials="" userId="S::kiia@fabrik.fi::991ff770-72ab-4c25-9afc-4b380f18d959" providerId="AD"/>
  <p188:author id="{BD04D7F4-BE15-8D60-DF8B-C2E9CD97BCFA}" name="Jani Tynnilä" initials="JT" userId="S::jani@fabrik.fi::d0691159-7414-4757-bb00-a3691008863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9F3A"/>
    <a:srgbClr val="E400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54" dt="2026-10-05T08:04:49.270"/>
    <p1510:client id="{09253A2D-6F52-688F-8E9E-4A3D7828FA0A}" v="42" dt="2026-10-05T07:53:37.576"/>
    <p1510:client id="{16EAC2DE-D4EA-B831-CD8C-6CE5078B0CA5}" v="4" dt="2026-10-05T07:44:49.600"/>
    <p1510:client id="{1994C1AF-713D-39F9-9B4B-1F7C7841E3BD}" v="33" dt="2026-10-05T08:06:34.292"/>
    <p1510:client id="{1AF2F002-85BF-2238-4893-2C0FF5BE1305}" v="13" dt="2026-10-05T07:49:44.311"/>
    <p1510:client id="{70112764-8D91-019E-54D1-124F3F4118F2}" v="207" dt="2026-10-05T08:31:47.006"/>
    <p1510:client id="{704611B4-7978-4883-92F3-553CABB807A7}" v="10" dt="2026-10-05T07:39:47.621"/>
    <p1510:client id="{85CEB9A4-1F30-70BD-3290-2552FE7054F9}" v="39" dt="2026-10-05T08:00:27.241"/>
    <p1510:client id="{8ABA4DBD-623A-DD21-52BF-090B0B59ED67}" v="15" dt="2026-10-05T08:02:01.673"/>
    <p1510:client id="{AC53BF99-6854-04B1-DAA8-12F133CF69BB}" v="7" dt="2026-10-05T07:41:35.546"/>
    <p1510:client id="{BD4FC77D-296D-9FB2-A01E-AD7DE0B64A50}" v="7" dt="2026-10-05T07:55:01.720"/>
    <p1510:client id="{FAC543D5-5E9B-3BAF-105B-241A6A57F843}" v="186" dt="2026-10-05T08:40:04.6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68"/>
    <p:restoredTop sz="81203"/>
  </p:normalViewPr>
  <p:slideViewPr>
    <p:cSldViewPr snapToGrid="0">
      <p:cViewPr varScale="1">
        <p:scale>
          <a:sx n="152" d="100"/>
          <a:sy n="152" d="100"/>
        </p:scale>
        <p:origin x="5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46FDF1-C333-8C44-A344-B9EF17070745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BBBFD1-878F-9746-9C2D-A8ABD4770AD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90628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D99E5-D830-4CBE-A68E-FDE1E25D9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338665E6-EF50-6DBE-1401-F8097209AE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8B75E87D-3E05-63A4-D9FD-CBBEA7008D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FAC0AF3-DB7E-8955-94F6-0499A35BB1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BBFD1-878F-9746-9C2D-A8ABD4770AD6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32245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324A2-F13C-588B-7B8C-B4B8282CE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4E39E44F-153B-2EEF-D137-BAA6BB09D9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4B0CB5E8-A9CB-5C95-3E4A-00B735A19A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F4A1E3B-5AD3-ECE6-9E53-E2795509A0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BBFD1-878F-9746-9C2D-A8ABD4770AD6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15983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D22F8-1C91-5B36-5E06-E60701FB2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EC4F3B07-A098-777D-D0C1-B07B3D58B2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30F9415C-0804-4C17-70D2-41EABF9C13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spcAft>
                <a:spcPts val="600"/>
              </a:spcAft>
            </a:pPr>
            <a:r>
              <a:rPr lang="fi-FI" sz="1200" b="1" dirty="0">
                <a:latin typeface="Ubuntu" panose="020B0504030602030204" pitchFamily="34" charset="0"/>
              </a:rPr>
              <a:t>Kasvu syntyy usein yllättävistä paikoista, ja Pohjois-Karjala on todiste siitä. </a:t>
            </a:r>
            <a:r>
              <a:rPr lang="fi-FI" sz="1200" dirty="0">
                <a:latin typeface="Ubuntu" panose="020B0504030602030204" pitchFamily="34" charset="0"/>
              </a:rPr>
              <a:t>Täällä on tilaa ajatella isosti, tehdä ketterästi ja kasvaa nopeasti. </a:t>
            </a:r>
          </a:p>
          <a:p>
            <a:endParaRPr lang="fi-FI" dirty="0"/>
          </a:p>
          <a:p>
            <a:r>
              <a:rPr lang="fi-FI" dirty="0"/>
              <a:t>Kasvuvetoisuus näkyy sekä perinteisten elinkeinojen uudistumisessa että uuden osaamisen rakentumisessa. Noin neljännes maakunnan pelloista on luomussa, ja Pohjois-Karjala on luomuviljelyssä Suomen maakuntien ykkönen.</a:t>
            </a:r>
          </a:p>
          <a:p>
            <a:br>
              <a:rPr lang="fi-FI" dirty="0"/>
            </a:br>
            <a:r>
              <a:rPr lang="fi-FI" dirty="0"/>
              <a:t>Valion Joensuun tehtaan toiminta kasvaa 30 miljoonan euron investoinnin ansiosta. Outokummussa sijaitsevassa GTK </a:t>
            </a:r>
            <a:r>
              <a:rPr lang="fi-FI" dirty="0" err="1"/>
              <a:t>Mintecissä</a:t>
            </a:r>
            <a:r>
              <a:rPr lang="fi-FI" dirty="0"/>
              <a:t> puolestaan tutkitaan ja pilotoidaan mineraali- ja kiertotalouden ratkaisuja sekä keinoja pienentää kaivostoiminnan ympäristövaikutuksia.</a:t>
            </a:r>
          </a:p>
          <a:p>
            <a:endParaRPr lang="fi-FI" dirty="0"/>
          </a:p>
          <a:p>
            <a:r>
              <a:rPr lang="fi-FI" dirty="0"/>
              <a:t>Alueella on tuotantoa, investointeja ja ympäristöjä, joissa uusia ratkaisuja voidaan kokeilla käytännössä.</a:t>
            </a:r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7C1444E-BE9D-7CDB-D219-5F95E61676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BBFD1-878F-9746-9C2D-A8ABD4770AD6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4065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9C2AC-D000-B71F-CBA8-85C0588A1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FE9807E8-F9E2-8E52-ED30-601993769B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2246315D-196D-E69D-EF64-8183134293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spcAft>
                <a:spcPts val="600"/>
              </a:spcAft>
            </a:pPr>
            <a:r>
              <a:rPr lang="fi-FI" sz="1200" b="1" dirty="0">
                <a:latin typeface="Ubuntu" panose="020B0504030602030204" pitchFamily="34" charset="0"/>
              </a:rPr>
              <a:t>Kasvu syntyy usein yllättävistä paikoista, ja Pohjois-Karjala on todiste siitä. </a:t>
            </a:r>
            <a:r>
              <a:rPr lang="fi-FI" sz="1200" dirty="0">
                <a:latin typeface="Ubuntu" panose="020B0504030602030204" pitchFamily="34" charset="0"/>
              </a:rPr>
              <a:t>Täällä on tilaa ajatella isosti, tehdä ketterästi ja kasvaa nopeasti. </a:t>
            </a:r>
          </a:p>
          <a:p>
            <a:endParaRPr lang="fi-FI" dirty="0"/>
          </a:p>
          <a:p>
            <a:r>
              <a:rPr lang="fi-FI" dirty="0"/>
              <a:t>Kasvuvetoisuus näkyy sekä perinteisten elinkeinojen uudistumisessa että uuden osaamisen rakentumisessa. Noin neljännes maakunnan pelloista on luomussa, ja Pohjois-Karjala on luomuviljelyssä Suomen maakuntien ykkönen.</a:t>
            </a:r>
          </a:p>
          <a:p>
            <a:br>
              <a:rPr lang="fi-FI" dirty="0"/>
            </a:br>
            <a:r>
              <a:rPr lang="fi-FI" dirty="0"/>
              <a:t>Valion Joensuun tehtaan toiminta kasvaa 30 miljoonan euron investoinnin ansiosta. Outokummussa sijaitsevassa GTK </a:t>
            </a:r>
            <a:r>
              <a:rPr lang="fi-FI" dirty="0" err="1"/>
              <a:t>Mintecissä</a:t>
            </a:r>
            <a:r>
              <a:rPr lang="fi-FI" dirty="0"/>
              <a:t> puolestaan tutkitaan ja pilotoidaan mineraali- ja kiertotalouden ratkaisuja sekä keinoja pienentää kaivostoiminnan ympäristövaikutuksia.</a:t>
            </a:r>
          </a:p>
          <a:p>
            <a:endParaRPr lang="fi-FI" dirty="0"/>
          </a:p>
          <a:p>
            <a:r>
              <a:rPr lang="fi-FI" dirty="0"/>
              <a:t>Alueella on tuotantoa, investointeja ja ympäristöjä, joissa uusia ratkaisuja voidaan kokeilla käytännössä.</a:t>
            </a:r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14B8C5A-B502-9C1B-BF24-E0B8CC121D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BBFD1-878F-9746-9C2D-A8ABD4770AD6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89548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88670-4356-2475-A879-E3652FACD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DC3AF213-6B53-9CA6-FBBF-0EC1305129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C8435247-7998-9FBA-4A50-ED9F4EE097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spcAft>
                <a:spcPts val="600"/>
              </a:spcAft>
            </a:pPr>
            <a:r>
              <a:rPr lang="fi-FI" sz="1200" b="1" dirty="0">
                <a:latin typeface="Ubuntu" panose="020B0504030602030204" pitchFamily="34" charset="0"/>
              </a:rPr>
              <a:t>Kasvu syntyy usein yllättävistä paikoista, ja Pohjois-Karjala on todiste siitä. </a:t>
            </a:r>
            <a:r>
              <a:rPr lang="fi-FI" sz="1200" dirty="0">
                <a:latin typeface="Ubuntu" panose="020B0504030602030204" pitchFamily="34" charset="0"/>
              </a:rPr>
              <a:t>Täällä on tilaa ajatella isosti, tehdä ketterästi ja kasvaa nopeasti. </a:t>
            </a:r>
          </a:p>
          <a:p>
            <a:endParaRPr lang="fi-FI" dirty="0"/>
          </a:p>
          <a:p>
            <a:r>
              <a:rPr lang="fi-FI" dirty="0"/>
              <a:t>Kasvuvetoisuus näkyy sekä perinteisten elinkeinojen uudistumisessa että uuden osaamisen rakentumisessa. Noin neljännes maakunnan pelloista on luomussa, ja Pohjois-Karjala on luomuviljelyssä Suomen maakuntien ykkönen.</a:t>
            </a:r>
          </a:p>
          <a:p>
            <a:br>
              <a:rPr lang="fi-FI" dirty="0"/>
            </a:br>
            <a:r>
              <a:rPr lang="fi-FI" dirty="0"/>
              <a:t>Valion Joensuun tehtaan toiminta kasvaa 30 miljoonan euron investoinnin ansiosta. Outokummussa sijaitsevassa GTK </a:t>
            </a:r>
            <a:r>
              <a:rPr lang="fi-FI" dirty="0" err="1"/>
              <a:t>Mintecissä</a:t>
            </a:r>
            <a:r>
              <a:rPr lang="fi-FI" dirty="0"/>
              <a:t> puolestaan tutkitaan ja pilotoidaan mineraali- ja kiertotalouden ratkaisuja sekä keinoja pienentää kaivostoiminnan ympäristövaikutuksia.</a:t>
            </a:r>
          </a:p>
          <a:p>
            <a:endParaRPr lang="fi-FI" dirty="0"/>
          </a:p>
          <a:p>
            <a:r>
              <a:rPr lang="fi-FI" dirty="0"/>
              <a:t>Alueella on tuotantoa, investointeja ja ympäristöjä, joissa uusia ratkaisuja voidaan kokeilla käytännössä.</a:t>
            </a:r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93A785C-3EB4-964B-1A3B-FCAAE6F2A3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BBFD1-878F-9746-9C2D-A8ABD4770AD6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1381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59DE5-D373-C710-C66B-F2B4C8E0E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0554D156-BFD2-967C-1689-05691780EF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79F2697-C529-AF7B-1965-D308963EE5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b="1" dirty="0">
                <a:effectLst/>
                <a:latin typeface="Helvetica Neue" panose="02000503000000020004" pitchFamily="2" charset="0"/>
              </a:rPr>
              <a:t>Pohjois-Karjalassa teknologia ei ole kaukaista tulevaisuuspuhetta, vaan tapa tarttua maailman tärkeimpiin kysymyksiin. </a:t>
            </a:r>
            <a:r>
              <a:rPr lang="fi-FI" dirty="0">
                <a:effectLst/>
                <a:latin typeface="Helvetica Neue" panose="02000503000000020004" pitchFamily="2" charset="0"/>
              </a:rPr>
              <a:t>Sitä tutkitaan, opetetaan ja muutetaan käytännön ratkaisuiksi.</a:t>
            </a:r>
          </a:p>
          <a:p>
            <a:br>
              <a:rPr lang="fi-FI" dirty="0">
                <a:effectLst/>
                <a:latin typeface="Helvetica Neue" panose="02000503000000020004" pitchFamily="2" charset="0"/>
              </a:rPr>
            </a:br>
            <a:r>
              <a:rPr lang="fi-FI" dirty="0">
                <a:effectLst/>
                <a:latin typeface="Helvetica Neue" panose="02000503000000020004" pitchFamily="2" charset="0"/>
              </a:rPr>
              <a:t>Joensuu on ollut fotoniikan eli valoon perustuvan teknologian etujoukoissa jo 1970-luvulta lähtien. Alan osaamista rakennetaan </a:t>
            </a:r>
            <a:r>
              <a:rPr lang="fi-FI" dirty="0" err="1">
                <a:effectLst/>
                <a:latin typeface="Helvetica Neue" panose="02000503000000020004" pitchFamily="2" charset="0"/>
              </a:rPr>
              <a:t>Riveriassa</a:t>
            </a:r>
            <a:r>
              <a:rPr lang="fi-FI" dirty="0">
                <a:effectLst/>
                <a:latin typeface="Helvetica Neue" panose="02000503000000020004" pitchFamily="2" charset="0"/>
              </a:rPr>
              <a:t>, Karelia-ammattikorkeakoulussa ja Itä-Suomen yliopistossa aina tohtorikoulutukseen asti.</a:t>
            </a:r>
          </a:p>
          <a:p>
            <a:br>
              <a:rPr lang="fi-FI" dirty="0">
                <a:effectLst/>
                <a:latin typeface="Helvetica Neue" panose="02000503000000020004" pitchFamily="2" charset="0"/>
              </a:rPr>
            </a:br>
            <a:r>
              <a:rPr lang="fi-FI" dirty="0">
                <a:effectLst/>
                <a:latin typeface="Helvetica Neue" panose="02000503000000020004" pitchFamily="2" charset="0"/>
              </a:rPr>
              <a:t>Samalta alueelta ponnistavat Kelluu-tutkimusilmalaivat sekä </a:t>
            </a:r>
            <a:r>
              <a:rPr lang="fi-FI" dirty="0" err="1">
                <a:effectLst/>
                <a:latin typeface="Helvetica Neue" panose="02000503000000020004" pitchFamily="2" charset="0"/>
              </a:rPr>
              <a:t>Carbonaiden</a:t>
            </a:r>
            <a:r>
              <a:rPr lang="fi-FI" dirty="0">
                <a:effectLst/>
                <a:latin typeface="Helvetica Neue" panose="02000503000000020004" pitchFamily="2" charset="0"/>
              </a:rPr>
              <a:t> ja Lakan yhteistyössä syntyneet hiiltä sitovat betonituotteet.</a:t>
            </a:r>
          </a:p>
          <a:p>
            <a:br>
              <a:rPr lang="fi-FI" dirty="0">
                <a:effectLst/>
                <a:latin typeface="Helvetica Neue" panose="02000503000000020004" pitchFamily="2" charset="0"/>
              </a:rPr>
            </a:br>
            <a:r>
              <a:rPr lang="fi-FI" dirty="0">
                <a:effectLst/>
                <a:latin typeface="Helvetica Neue" panose="02000503000000020004" pitchFamily="2" charset="0"/>
              </a:rPr>
              <a:t>Meillä koulutus tuottaa osaajia, tutkimus tietoa ja yritykset käytännön ratkaisuja. Täällä teknologia muuttuu tutkimuksesta pilotiksi ja pilotista kestäväksi liiketoiminnaksi.</a:t>
            </a:r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CEF22D2-0F49-8337-1291-51ED4B3F01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BBFD1-878F-9746-9C2D-A8ABD4770AD6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85406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E102A-932B-6AC3-CBAA-C331BBC47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AE75D538-E138-DF75-3356-8789EDAC38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6C1CFE7E-276A-E8B5-77C9-9C0705D737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spcAft>
                <a:spcPts val="600"/>
              </a:spcAft>
            </a:pPr>
            <a:r>
              <a:rPr lang="fi-FI" sz="1200" b="1" dirty="0">
                <a:latin typeface="Ubuntu" panose="020B0504030602030204" pitchFamily="34" charset="0"/>
              </a:rPr>
              <a:t>Rikkautta on monenlaista, mutta Pohjois-Karjalaan se on kiteytynyt erityisesti tulevaisuustoivon osaamiskeskittymänä. </a:t>
            </a:r>
            <a:r>
              <a:rPr lang="fi-FI" dirty="0"/>
              <a:t>Pohjois-Karjala on koulutusmaakunta, jossa voi opiskella osaajaksi ja asiantuntijaksi erityisen merkityksellisillä aloilla.</a:t>
            </a:r>
          </a:p>
          <a:p>
            <a:pPr algn="l">
              <a:spcAft>
                <a:spcPts val="600"/>
              </a:spcAft>
            </a:pPr>
            <a:endParaRPr lang="fi-FI" dirty="0"/>
          </a:p>
          <a:p>
            <a:r>
              <a:rPr lang="fi-FI" dirty="0"/>
              <a:t>Joensuussa opiskelee noin 13 000 korkeakouluopiskelijaa. Kaupunki sai vuonna 2026 kärkisijan Suomen parhaana opiskelukaupunkina opiskelijoiden tyytyväisyyden perusteella, ja täällä koulutetaan merkittävä osa Suomen opettajista.</a:t>
            </a:r>
          </a:p>
          <a:p>
            <a:endParaRPr lang="fi-FI" dirty="0"/>
          </a:p>
          <a:p>
            <a:r>
              <a:rPr lang="fi-FI" dirty="0"/>
              <a:t>Oppirikkaus ei kuitenkaan tarkoita vain opiskelijamääriä. Alueella voi rakentaa osaamista esimerkiksi koulutuksen, fotoniikan, metsien ja tulevaisuuden ympäristöratkaisujen parissa.</a:t>
            </a:r>
          </a:p>
          <a:p>
            <a:endParaRPr lang="fi-FI" dirty="0"/>
          </a:p>
          <a:p>
            <a:r>
              <a:rPr lang="fi-FI" dirty="0"/>
              <a:t>Yrityksille ja yhteiskunnalle se merkitsee tulevaisuutemme kannalta erityisen tärkeitä osaajia, tutkimuskumppaneita ja kykyä uudistua.</a:t>
            </a:r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EA2AF67-A8EE-1CC7-ABC1-10F3AE90D4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BBFD1-878F-9746-9C2D-A8ABD4770AD6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15494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29E54-EC32-DD67-400A-C7C4EF61B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24C61564-B9B8-10D8-C933-C29B3AE377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AEACCC5E-8449-1C06-BFF3-3D7A63E00A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spcAft>
                <a:spcPts val="600"/>
              </a:spcAft>
            </a:pPr>
            <a:r>
              <a:rPr lang="fi-FI" sz="1200" b="1" dirty="0">
                <a:latin typeface="Ubuntu" panose="020B0504030602030204" pitchFamily="34" charset="0"/>
              </a:rPr>
              <a:t>Rikkautta on monenlaista, mutta Pohjois-Karjalaan se on kiteytynyt erityisesti tulevaisuustoivon osaamiskeskittymänä. </a:t>
            </a:r>
            <a:r>
              <a:rPr lang="fi-FI" dirty="0"/>
              <a:t>Pohjois-Karjala on koulutusmaakunta, jossa voi opiskella osaajaksi ja asiantuntijaksi erityisen merkityksellisillä aloilla.</a:t>
            </a:r>
          </a:p>
          <a:p>
            <a:pPr algn="l">
              <a:spcAft>
                <a:spcPts val="600"/>
              </a:spcAft>
            </a:pPr>
            <a:endParaRPr lang="fi-FI" dirty="0"/>
          </a:p>
          <a:p>
            <a:r>
              <a:rPr lang="fi-FI" dirty="0"/>
              <a:t>Joensuussa opiskelee noin 13 000 korkeakouluopiskelijaa. Kaupunki sai vuonna 2026 kärkisijan Suomen parhaana opiskelukaupunkina opiskelijoiden tyytyväisyyden perusteella, ja täällä koulutetaan merkittävä osa Suomen opettajista.</a:t>
            </a:r>
          </a:p>
          <a:p>
            <a:endParaRPr lang="fi-FI" dirty="0"/>
          </a:p>
          <a:p>
            <a:r>
              <a:rPr lang="fi-FI" dirty="0"/>
              <a:t>Oppirikkaus ei kuitenkaan tarkoita vain opiskelijamääriä. Alueella voi rakentaa osaamista esimerkiksi koulutuksen, fotoniikan, metsien ja tulevaisuuden ympäristöratkaisujen parissa.</a:t>
            </a:r>
          </a:p>
          <a:p>
            <a:endParaRPr lang="fi-FI" dirty="0"/>
          </a:p>
          <a:p>
            <a:r>
              <a:rPr lang="fi-FI" dirty="0"/>
              <a:t>Yrityksille ja yhteiskunnalle se merkitsee tulevaisuutemme kannalta erityisen tärkeitä osaajia, tutkimuskumppaneita ja kykyä uudistua.</a:t>
            </a:r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1CD53C8-1842-8829-DAA1-B58E37DEDD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BBFD1-878F-9746-9C2D-A8ABD4770AD6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75694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581E3-AE08-807F-6B13-09BF05F57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0000A51C-2EA5-1270-7440-F678135963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868BFA95-BFE0-F896-7E6A-64E8AD5134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b="1" dirty="0">
                <a:effectLst/>
                <a:latin typeface="Helvetica Neue" panose="02000503000000020004" pitchFamily="2" charset="0"/>
              </a:rPr>
              <a:t>Pohjois-Karjalassa ymmärretään, että vihreä kasvu ei ole höpötystä, vaan tapa tehdä asioita fiksummin. </a:t>
            </a:r>
            <a:r>
              <a:rPr lang="fi-FI" dirty="0">
                <a:effectLst/>
                <a:latin typeface="Helvetica Neue" panose="02000503000000020004" pitchFamily="2" charset="0"/>
              </a:rPr>
              <a:t>Meillä metsää ei nähdä raaka-aineena. Se on myös tutkimuksen, tiedon, teknologian, koulutuksen sekä uuden liiketoiminnan ja elämän lähde.</a:t>
            </a:r>
          </a:p>
          <a:p>
            <a:br>
              <a:rPr lang="fi-FI" dirty="0">
                <a:effectLst/>
                <a:latin typeface="Helvetica Neue" panose="02000503000000020004" pitchFamily="2" charset="0"/>
              </a:rPr>
            </a:br>
            <a:r>
              <a:rPr lang="fi-FI" dirty="0">
                <a:effectLst/>
                <a:latin typeface="Helvetica Neue" panose="02000503000000020004" pitchFamily="2" charset="0"/>
              </a:rPr>
              <a:t>Joensuu toimii Euroopan metsäpääkaupunkina ja kokoaa yhteen alan yrityksiä, tutkijoita, kouluttajia ja kehittäjiä. </a:t>
            </a:r>
            <a:r>
              <a:rPr lang="fi-FI" dirty="0" err="1">
                <a:effectLst/>
                <a:latin typeface="Helvetica Neue" panose="02000503000000020004" pitchFamily="2" charset="0"/>
              </a:rPr>
              <a:t>Forest</a:t>
            </a:r>
            <a:r>
              <a:rPr lang="fi-FI" dirty="0">
                <a:effectLst/>
                <a:latin typeface="Helvetica Neue" panose="02000503000000020004" pitchFamily="2" charset="0"/>
              </a:rPr>
              <a:t> Joensuun kansainvälinen työ on saanut tasavallan presidentin kansainvälistymispalkinnon.</a:t>
            </a:r>
          </a:p>
          <a:p>
            <a:br>
              <a:rPr lang="fi-FI" dirty="0">
                <a:effectLst/>
                <a:latin typeface="Helvetica Neue" panose="02000503000000020004" pitchFamily="2" charset="0"/>
              </a:rPr>
            </a:br>
            <a:r>
              <a:rPr lang="fi-FI" dirty="0">
                <a:effectLst/>
                <a:latin typeface="Helvetica Neue" panose="02000503000000020004" pitchFamily="2" charset="0"/>
              </a:rPr>
              <a:t>Alueella kehitetään myös tulevaisuuden ympäristöratkaisuja, kuten keinoja metsäpalojen hillitsemiseen eri puolilla maailmaa. Metsäbiotalouden osaamista viedään kansainvälisesti.</a:t>
            </a:r>
            <a:br>
              <a:rPr lang="fi-FI" dirty="0">
                <a:effectLst/>
                <a:latin typeface="Helvetica Neue" panose="02000503000000020004" pitchFamily="2" charset="0"/>
              </a:rPr>
            </a:br>
            <a:endParaRPr lang="fi-FI" dirty="0">
              <a:effectLst/>
              <a:latin typeface="Helvetica Neue" panose="02000503000000020004" pitchFamily="2" charset="0"/>
            </a:endParaRPr>
          </a:p>
          <a:p>
            <a:r>
              <a:rPr lang="fi-FI" dirty="0">
                <a:effectLst/>
                <a:latin typeface="Helvetica Neue" panose="02000503000000020004" pitchFamily="2" charset="0"/>
              </a:rPr>
              <a:t>Pohjois-Karjalassa ei ole pelkästään metsäalan kovimpia osaajia, vaan laaja keskittymä, jossa tutkimus, koulutus, yritykset ja käytännön kehittäminen tukevat toisiaan.</a:t>
            </a:r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ED344BE-46A8-E476-2ED8-35CA0B2C21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BBFD1-878F-9746-9C2D-A8ABD4770AD6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189190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04C7D-1002-408E-88DF-D1618EFFC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1FD4ACAE-7E1E-B130-64FD-8D5EBBCFA6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C82EAAEC-9A83-38B3-0C36-EF0442DE8F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b="1" dirty="0">
                <a:effectLst/>
                <a:latin typeface="Helvetica Neue" panose="02000503000000020004" pitchFamily="2" charset="0"/>
              </a:rPr>
              <a:t>Pohjois-Karjalassa ymmärretään, että vihreä kasvu ei ole höpötystä, vaan tapa tehdä asioita fiksummin. </a:t>
            </a:r>
            <a:r>
              <a:rPr lang="fi-FI" dirty="0">
                <a:effectLst/>
                <a:latin typeface="Helvetica Neue" panose="02000503000000020004" pitchFamily="2" charset="0"/>
              </a:rPr>
              <a:t>Meillä metsää ei nähdä raaka-aineena. Se on myös tutkimuksen, tiedon, teknologian, koulutuksen sekä uuden liiketoiminnan ja elämän lähde.</a:t>
            </a:r>
          </a:p>
          <a:p>
            <a:br>
              <a:rPr lang="fi-FI" dirty="0">
                <a:effectLst/>
                <a:latin typeface="Helvetica Neue" panose="02000503000000020004" pitchFamily="2" charset="0"/>
              </a:rPr>
            </a:br>
            <a:r>
              <a:rPr lang="fi-FI" dirty="0">
                <a:effectLst/>
                <a:latin typeface="Helvetica Neue" panose="02000503000000020004" pitchFamily="2" charset="0"/>
              </a:rPr>
              <a:t>Joensuu toimii Euroopan metsäpääkaupunkina ja kokoaa yhteen alan yrityksiä, tutkijoita, kouluttajia ja kehittäjiä. </a:t>
            </a:r>
            <a:r>
              <a:rPr lang="fi-FI" dirty="0" err="1">
                <a:effectLst/>
                <a:latin typeface="Helvetica Neue" panose="02000503000000020004" pitchFamily="2" charset="0"/>
              </a:rPr>
              <a:t>Forest</a:t>
            </a:r>
            <a:r>
              <a:rPr lang="fi-FI" dirty="0">
                <a:effectLst/>
                <a:latin typeface="Helvetica Neue" panose="02000503000000020004" pitchFamily="2" charset="0"/>
              </a:rPr>
              <a:t> Joensuun kansainvälinen työ on saanut tasavallan presidentin kansainvälistymispalkinnon.</a:t>
            </a:r>
          </a:p>
          <a:p>
            <a:br>
              <a:rPr lang="fi-FI" dirty="0">
                <a:effectLst/>
                <a:latin typeface="Helvetica Neue" panose="02000503000000020004" pitchFamily="2" charset="0"/>
              </a:rPr>
            </a:br>
            <a:r>
              <a:rPr lang="fi-FI" dirty="0">
                <a:effectLst/>
                <a:latin typeface="Helvetica Neue" panose="02000503000000020004" pitchFamily="2" charset="0"/>
              </a:rPr>
              <a:t>Alueella kehitetään myös tulevaisuuden ympäristöratkaisuja, kuten keinoja metsäpalojen hillitsemiseen eri puolilla maailmaa. Metsäbiotalouden osaamista viedään kansainvälisesti.</a:t>
            </a:r>
            <a:br>
              <a:rPr lang="fi-FI" dirty="0">
                <a:effectLst/>
                <a:latin typeface="Helvetica Neue" panose="02000503000000020004" pitchFamily="2" charset="0"/>
              </a:rPr>
            </a:br>
            <a:endParaRPr lang="fi-FI" dirty="0">
              <a:effectLst/>
              <a:latin typeface="Helvetica Neue" panose="02000503000000020004" pitchFamily="2" charset="0"/>
            </a:endParaRPr>
          </a:p>
          <a:p>
            <a:r>
              <a:rPr lang="fi-FI" dirty="0">
                <a:effectLst/>
                <a:latin typeface="Helvetica Neue" panose="02000503000000020004" pitchFamily="2" charset="0"/>
              </a:rPr>
              <a:t>Pohjois-Karjalassa ei ole pelkästään metsäalan kovimpia osaajia, vaan laaja keskittymä, jossa tutkimus, koulutus, yritykset ja käytännön kehittäminen tukevat toisiaan.</a:t>
            </a:r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C7DC86A-2693-7E9C-4848-0D1708E7E9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BBFD1-878F-9746-9C2D-A8ABD4770AD6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832979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FD86D-F4B7-B7D5-0ED6-E8B763903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0A478425-1DBD-F0CC-7D3C-0F768CFBEF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F37F1A4-4797-22A0-4603-47F3526C7E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b="1" dirty="0">
                <a:effectLst/>
                <a:latin typeface="Helvetica Neue" panose="02000503000000020004" pitchFamily="2" charset="0"/>
              </a:rPr>
              <a:t>Tässä ajassa tarvitaan totisesti lisää Pohjois-Karjalaa. </a:t>
            </a:r>
            <a:r>
              <a:rPr lang="fi-FI" dirty="0">
                <a:effectLst/>
                <a:latin typeface="Helvetica Neue" panose="02000503000000020004" pitchFamily="2" charset="0"/>
              </a:rPr>
              <a:t>Täällä sopii olla herkkä ja rosoinen, suora ja pörröinen samaan aikaan. Tehdä </a:t>
            </a:r>
            <a:r>
              <a:rPr lang="fi-FI" dirty="0" err="1">
                <a:effectLst/>
                <a:latin typeface="Helvetica Neue" panose="02000503000000020004" pitchFamily="2" charset="0"/>
              </a:rPr>
              <a:t>arttia</a:t>
            </a:r>
            <a:r>
              <a:rPr lang="fi-FI" dirty="0">
                <a:effectLst/>
                <a:latin typeface="Helvetica Neue" panose="02000503000000020004" pitchFamily="2" charset="0"/>
              </a:rPr>
              <a:t>, suurella sydämellä. </a:t>
            </a:r>
            <a:br>
              <a:rPr lang="fi-FI" dirty="0">
                <a:effectLst/>
                <a:latin typeface="Helvetica Neue" panose="02000503000000020004" pitchFamily="2" charset="0"/>
              </a:rPr>
            </a:br>
            <a:br>
              <a:rPr lang="fi-FI" dirty="0">
                <a:effectLst/>
                <a:latin typeface="Helvetica Neue" panose="02000503000000020004" pitchFamily="2" charset="0"/>
              </a:rPr>
            </a:br>
            <a:r>
              <a:rPr lang="fi-FI" dirty="0">
                <a:effectLst/>
                <a:latin typeface="Helvetica Neue" panose="02000503000000020004" pitchFamily="2" charset="0"/>
              </a:rPr>
              <a:t>Ilosaarirock on soinut Joensuussa vuodesta 1971 ja kasvattanut uusia sukupolvia oikealla asenteella. Perinteikkäässä rock-kaupungissa on samalla käynnissä uusi kulttuurin aalto. Nuoret eivät vain harrasta, vaan tekevät kulttuuria kunnianhimoisesti ja täysillä.</a:t>
            </a:r>
            <a:br>
              <a:rPr lang="fi-FI" dirty="0">
                <a:effectLst/>
                <a:latin typeface="Helvetica Neue" panose="02000503000000020004" pitchFamily="2" charset="0"/>
              </a:rPr>
            </a:br>
            <a:endParaRPr lang="fi-FI" dirty="0">
              <a:effectLst/>
              <a:latin typeface="Helvetica Neue" panose="02000503000000020004" pitchFamily="2" charset="0"/>
            </a:endParaRPr>
          </a:p>
          <a:p>
            <a:r>
              <a:rPr lang="fi-FI" dirty="0">
                <a:effectLst/>
                <a:latin typeface="Helvetica Neue" panose="02000503000000020004" pitchFamily="2" charset="0"/>
              </a:rPr>
              <a:t>Kerubi ja muut </a:t>
            </a:r>
            <a:r>
              <a:rPr lang="fi-FI" dirty="0" err="1">
                <a:effectLst/>
                <a:latin typeface="Helvetica Neue" panose="02000503000000020004" pitchFamily="2" charset="0"/>
              </a:rPr>
              <a:t>venuet</a:t>
            </a:r>
            <a:r>
              <a:rPr lang="fi-FI" dirty="0">
                <a:effectLst/>
                <a:latin typeface="Helvetica Neue" panose="02000503000000020004" pitchFamily="2" charset="0"/>
              </a:rPr>
              <a:t> pitävät kulttuurin liikkeessä ympäri vuoden elävän musiikin, komiikan, teatterin ja muun ohjelman voimin. Kun tapahtuma kasvaa taloa suuremmaksi, se levittäytyy Ilosaareen tai siirtyy areenalle.</a:t>
            </a:r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B3463C5-BC69-E130-989F-FAB55690C2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BBFD1-878F-9746-9C2D-A8ABD4770AD6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087552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055E3-2534-2BBD-4B64-37B8C056E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AE0E6959-3640-9DAB-203A-5D98EC7D59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95CBB813-36F3-7990-BCA6-0647F4DF4B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b="1" dirty="0">
                <a:effectLst/>
                <a:latin typeface="Helvetica Neue" panose="02000503000000020004" pitchFamily="2" charset="0"/>
              </a:rPr>
              <a:t>Tässä ajassa tarvitaan totisesti lisää Pohjois-Karjalaa. </a:t>
            </a:r>
            <a:r>
              <a:rPr lang="fi-FI" dirty="0">
                <a:effectLst/>
                <a:latin typeface="Helvetica Neue" panose="02000503000000020004" pitchFamily="2" charset="0"/>
              </a:rPr>
              <a:t>Täällä sopii olla herkkä ja rosoinen, suora ja pörröinen samaan aikaan. Tehdä </a:t>
            </a:r>
            <a:r>
              <a:rPr lang="fi-FI" dirty="0" err="1">
                <a:effectLst/>
                <a:latin typeface="Helvetica Neue" panose="02000503000000020004" pitchFamily="2" charset="0"/>
              </a:rPr>
              <a:t>arttia</a:t>
            </a:r>
            <a:r>
              <a:rPr lang="fi-FI" dirty="0">
                <a:effectLst/>
                <a:latin typeface="Helvetica Neue" panose="02000503000000020004" pitchFamily="2" charset="0"/>
              </a:rPr>
              <a:t>, suurella sydämellä. </a:t>
            </a:r>
            <a:br>
              <a:rPr lang="fi-FI" dirty="0">
                <a:effectLst/>
                <a:latin typeface="Helvetica Neue" panose="02000503000000020004" pitchFamily="2" charset="0"/>
              </a:rPr>
            </a:br>
            <a:br>
              <a:rPr lang="fi-FI" dirty="0">
                <a:effectLst/>
                <a:latin typeface="Helvetica Neue" panose="02000503000000020004" pitchFamily="2" charset="0"/>
              </a:rPr>
            </a:br>
            <a:r>
              <a:rPr lang="fi-FI" dirty="0">
                <a:effectLst/>
                <a:latin typeface="Helvetica Neue" panose="02000503000000020004" pitchFamily="2" charset="0"/>
              </a:rPr>
              <a:t>Ilosaarirock on soinut Joensuussa vuodesta 1971 ja kasvattanut uusia sukupolvia oikealla asenteella. Perinteikkäässä rock-kaupungissa on samalla käynnissä uusi kulttuurin aalto. Nuoret eivät vain harrasta, vaan tekevät kulttuuria kunnianhimoisesti ja täysillä.</a:t>
            </a:r>
            <a:br>
              <a:rPr lang="fi-FI" dirty="0">
                <a:effectLst/>
                <a:latin typeface="Helvetica Neue" panose="02000503000000020004" pitchFamily="2" charset="0"/>
              </a:rPr>
            </a:br>
            <a:endParaRPr lang="fi-FI" dirty="0">
              <a:effectLst/>
              <a:latin typeface="Helvetica Neue" panose="02000503000000020004" pitchFamily="2" charset="0"/>
            </a:endParaRPr>
          </a:p>
          <a:p>
            <a:r>
              <a:rPr lang="fi-FI" dirty="0">
                <a:effectLst/>
                <a:latin typeface="Helvetica Neue" panose="02000503000000020004" pitchFamily="2" charset="0"/>
              </a:rPr>
              <a:t>Kerubi ja muut </a:t>
            </a:r>
            <a:r>
              <a:rPr lang="fi-FI" dirty="0" err="1">
                <a:effectLst/>
                <a:latin typeface="Helvetica Neue" panose="02000503000000020004" pitchFamily="2" charset="0"/>
              </a:rPr>
              <a:t>venuet</a:t>
            </a:r>
            <a:r>
              <a:rPr lang="fi-FI" dirty="0">
                <a:effectLst/>
                <a:latin typeface="Helvetica Neue" panose="02000503000000020004" pitchFamily="2" charset="0"/>
              </a:rPr>
              <a:t> pitävät kulttuurin liikkeessä ympäri vuoden elävän musiikin, komiikan, teatterin ja muun ohjelman voimin. Kun tapahtuma kasvaa taloa suuremmaksi, se levittäytyy Ilosaareen tai siirtyy areenalle.</a:t>
            </a:r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F69014A-7FED-7792-30B7-9E099F3CC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BBFD1-878F-9746-9C2D-A8ABD4770AD6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40875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F2DD4-40B9-73F9-2E0A-F334561D4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77177F97-CFB6-6C92-8CD6-63F66F77B3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6AA36F15-1107-58C9-5092-27A1262FBE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b="1" dirty="0">
                <a:effectLst/>
                <a:latin typeface="Helvetica Neue" panose="02000503000000020004" pitchFamily="2" charset="0"/>
              </a:rPr>
              <a:t>Jutustelu ja vieraanvaraisuus ovat meillä osa verenperintöä. </a:t>
            </a:r>
            <a:r>
              <a:rPr lang="fi-FI" dirty="0">
                <a:effectLst/>
                <a:latin typeface="Helvetica Neue" panose="02000503000000020004" pitchFamily="2" charset="0"/>
              </a:rPr>
              <a:t>Täällä ihminen ei katoa prosesseihin tai näyttöihin, vaan tunnetaan nimeltä, kutsutaan pöytään ja kysytään ja kuunnellaan, mitä </a:t>
            </a:r>
            <a:r>
              <a:rPr lang="fi-FI" dirty="0" err="1">
                <a:effectLst/>
                <a:latin typeface="Helvetica Neue" panose="02000503000000020004" pitchFamily="2" charset="0"/>
              </a:rPr>
              <a:t>siulle</a:t>
            </a:r>
            <a:r>
              <a:rPr lang="fi-FI" dirty="0">
                <a:effectLst/>
                <a:latin typeface="Helvetica Neue" panose="02000503000000020004" pitchFamily="2" charset="0"/>
              </a:rPr>
              <a:t> oikeasti kuuluu. Nähtiinpä sitten sukujuhlissa, työpaikalla, torilla tai ensimmäistä kertaa.</a:t>
            </a:r>
          </a:p>
          <a:p>
            <a:pPr algn="ctr"/>
            <a:br>
              <a:rPr lang="fi-FI" dirty="0">
                <a:effectLst/>
                <a:latin typeface="Helvetica Neue" panose="02000503000000020004" pitchFamily="2" charset="0"/>
              </a:rPr>
            </a:br>
            <a:endParaRPr lang="fi-FI" dirty="0">
              <a:effectLst/>
              <a:latin typeface="Helvetica Neue" panose="02000503000000020004" pitchFamily="2" charset="0"/>
            </a:endParaRPr>
          </a:p>
          <a:p>
            <a:r>
              <a:rPr lang="fi-FI" dirty="0">
                <a:effectLst/>
                <a:latin typeface="Helvetica Neue" panose="02000503000000020004" pitchFamily="2" charset="0"/>
              </a:rPr>
              <a:t>Pohjois-Karjala sijoittui kolmen kärkeen, kun kysyttiin, missä asuvat Suomen mukavimmat ihmiset (Ilta-Sanomat, 2026.) Myös suositteluluvut ovat vahvoja: Pohjois-Karjala saa asuinpaikkana NPS-luvun +57, ja jos työ mahdollistaisi muuton, luku on +73.</a:t>
            </a:r>
            <a:br>
              <a:rPr lang="fi-FI" dirty="0">
                <a:effectLst/>
                <a:latin typeface="Helvetica Neue" panose="02000503000000020004" pitchFamily="2" charset="0"/>
              </a:rPr>
            </a:br>
            <a:endParaRPr lang="fi-FI" dirty="0">
              <a:effectLst/>
              <a:latin typeface="Helvetica Neue" panose="02000503000000020004" pitchFamily="2" charset="0"/>
            </a:endParaRPr>
          </a:p>
          <a:p>
            <a:r>
              <a:rPr lang="fi-FI" dirty="0">
                <a:effectLst/>
                <a:latin typeface="Helvetica Neue" panose="02000503000000020004" pitchFamily="2" charset="0"/>
              </a:rPr>
              <a:t>Täällä apu löytyy ennen lomaketta, piirakka ennen palaveria ja totuus ennen </a:t>
            </a:r>
            <a:r>
              <a:rPr lang="fi-FI" dirty="0" err="1">
                <a:effectLst/>
                <a:latin typeface="Helvetica Neue" panose="02000503000000020004" pitchFamily="2" charset="0"/>
              </a:rPr>
              <a:t>small</a:t>
            </a:r>
            <a:r>
              <a:rPr lang="fi-FI" dirty="0">
                <a:effectLst/>
                <a:latin typeface="Helvetica Neue" panose="02000503000000020004" pitchFamily="2" charset="0"/>
              </a:rPr>
              <a:t> </a:t>
            </a:r>
            <a:r>
              <a:rPr lang="fi-FI" dirty="0" err="1">
                <a:effectLst/>
                <a:latin typeface="Helvetica Neue" panose="02000503000000020004" pitchFamily="2" charset="0"/>
              </a:rPr>
              <a:t>talkia</a:t>
            </a:r>
            <a:r>
              <a:rPr lang="fi-FI" dirty="0">
                <a:effectLst/>
                <a:latin typeface="Helvetica Neue" panose="02000503000000020004" pitchFamily="2" charset="0"/>
              </a:rPr>
              <a:t>. Ollaan välittömiä ja välillä ehkä vähän liiankin rehellisiä, mutta ei koskaan välinpitämättömiä.</a:t>
            </a:r>
          </a:p>
          <a:p>
            <a:br>
              <a:rPr lang="fi-FI" dirty="0">
                <a:effectLst/>
                <a:latin typeface="Helvetica Neue" panose="02000503000000020004" pitchFamily="2" charset="0"/>
              </a:rPr>
            </a:br>
            <a:r>
              <a:rPr lang="fi-FI" dirty="0">
                <a:effectLst/>
                <a:latin typeface="Helvetica Neue" panose="02000503000000020004" pitchFamily="2" charset="0"/>
              </a:rPr>
              <a:t>Ja sillä jos millä on merkitystä siinä, miltä yhteistyö, opiskelu, työ ja alueelle muuttaminen tuntuu.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847CA65-05C8-1F28-3BB1-897CBE92B8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BBFD1-878F-9746-9C2D-A8ABD4770AD6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636207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7851C-FA13-5DDD-4288-AB615044A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FA9CF877-0BD1-D4A9-18CC-5725B89749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F23029B5-08DC-9F3F-FEA2-B6A337632B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b="1" dirty="0">
                <a:effectLst/>
                <a:latin typeface="Helvetica Neue" panose="02000503000000020004" pitchFamily="2" charset="0"/>
              </a:rPr>
              <a:t>Jutustelu ja vieraanvaraisuus ovat meillä osa verenperintöä. </a:t>
            </a:r>
            <a:r>
              <a:rPr lang="fi-FI" dirty="0">
                <a:effectLst/>
                <a:latin typeface="Helvetica Neue" panose="02000503000000020004" pitchFamily="2" charset="0"/>
              </a:rPr>
              <a:t>Täällä ihminen ei katoa prosesseihin tai näyttöihin, vaan tunnetaan nimeltä, kutsutaan pöytään ja kysytään ja kuunnellaan, mitä </a:t>
            </a:r>
            <a:r>
              <a:rPr lang="fi-FI" dirty="0" err="1">
                <a:effectLst/>
                <a:latin typeface="Helvetica Neue" panose="02000503000000020004" pitchFamily="2" charset="0"/>
              </a:rPr>
              <a:t>siulle</a:t>
            </a:r>
            <a:r>
              <a:rPr lang="fi-FI" dirty="0">
                <a:effectLst/>
                <a:latin typeface="Helvetica Neue" panose="02000503000000020004" pitchFamily="2" charset="0"/>
              </a:rPr>
              <a:t> oikeasti kuuluu. Nähtiinpä sitten sukujuhlissa, työpaikalla, torilla tai ensimmäistä kertaa.</a:t>
            </a:r>
          </a:p>
          <a:p>
            <a:pPr algn="ctr"/>
            <a:br>
              <a:rPr lang="fi-FI" dirty="0">
                <a:effectLst/>
                <a:latin typeface="Helvetica Neue" panose="02000503000000020004" pitchFamily="2" charset="0"/>
              </a:rPr>
            </a:br>
            <a:endParaRPr lang="fi-FI" dirty="0">
              <a:effectLst/>
              <a:latin typeface="Helvetica Neue" panose="02000503000000020004" pitchFamily="2" charset="0"/>
            </a:endParaRPr>
          </a:p>
          <a:p>
            <a:r>
              <a:rPr lang="fi-FI" dirty="0">
                <a:effectLst/>
                <a:latin typeface="Helvetica Neue" panose="02000503000000020004" pitchFamily="2" charset="0"/>
              </a:rPr>
              <a:t>Pohjois-Karjala sijoittui kolmen kärkeen, kun kysyttiin, missä asuvat Suomen mukavimmat ihmiset (Ilta-Sanomat, 2026.) Myös suositteluluvut ovat vahvoja: Pohjois-Karjala saa asuinpaikkana NPS-luvun +57, ja jos työ mahdollistaisi muuton, luku on +73.</a:t>
            </a:r>
            <a:br>
              <a:rPr lang="fi-FI" dirty="0">
                <a:effectLst/>
                <a:latin typeface="Helvetica Neue" panose="02000503000000020004" pitchFamily="2" charset="0"/>
              </a:rPr>
            </a:br>
            <a:endParaRPr lang="fi-FI" dirty="0">
              <a:effectLst/>
              <a:latin typeface="Helvetica Neue" panose="02000503000000020004" pitchFamily="2" charset="0"/>
            </a:endParaRPr>
          </a:p>
          <a:p>
            <a:r>
              <a:rPr lang="fi-FI" dirty="0">
                <a:effectLst/>
                <a:latin typeface="Helvetica Neue" panose="02000503000000020004" pitchFamily="2" charset="0"/>
              </a:rPr>
              <a:t>Täällä apu löytyy ennen lomaketta, piirakka ennen palaveria ja totuus ennen </a:t>
            </a:r>
            <a:r>
              <a:rPr lang="fi-FI" dirty="0" err="1">
                <a:effectLst/>
                <a:latin typeface="Helvetica Neue" panose="02000503000000020004" pitchFamily="2" charset="0"/>
              </a:rPr>
              <a:t>small</a:t>
            </a:r>
            <a:r>
              <a:rPr lang="fi-FI" dirty="0">
                <a:effectLst/>
                <a:latin typeface="Helvetica Neue" panose="02000503000000020004" pitchFamily="2" charset="0"/>
              </a:rPr>
              <a:t> </a:t>
            </a:r>
            <a:r>
              <a:rPr lang="fi-FI" dirty="0" err="1">
                <a:effectLst/>
                <a:latin typeface="Helvetica Neue" panose="02000503000000020004" pitchFamily="2" charset="0"/>
              </a:rPr>
              <a:t>talkia</a:t>
            </a:r>
            <a:r>
              <a:rPr lang="fi-FI" dirty="0">
                <a:effectLst/>
                <a:latin typeface="Helvetica Neue" panose="02000503000000020004" pitchFamily="2" charset="0"/>
              </a:rPr>
              <a:t>. Ollaan välittömiä ja välillä ehkä vähän liiankin rehellisiä, mutta ei koskaan välinpitämättömiä.</a:t>
            </a:r>
          </a:p>
          <a:p>
            <a:br>
              <a:rPr lang="fi-FI" dirty="0">
                <a:effectLst/>
                <a:latin typeface="Helvetica Neue" panose="02000503000000020004" pitchFamily="2" charset="0"/>
              </a:rPr>
            </a:br>
            <a:r>
              <a:rPr lang="fi-FI" dirty="0">
                <a:effectLst/>
                <a:latin typeface="Helvetica Neue" panose="02000503000000020004" pitchFamily="2" charset="0"/>
              </a:rPr>
              <a:t>Ja sillä jos millä on merkitystä siinä, miltä yhteistyö, opiskelu, työ ja alueelle muuttaminen tuntuu.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C2D11CB-980C-F6A6-BFE7-5D2E2A6808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BBFD1-878F-9746-9C2D-A8ABD4770AD6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41407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6E0AA-11FB-37E4-249D-AC69D38AE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6D51CAA9-45D5-936C-09A6-E8CD924578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98ECC35E-055D-5872-CEC7-06394FAE6B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i-FI" dirty="0"/>
              <a:t>Maailmassa on vain yksi Pohjois-Karjala ja se on maailman superlatiivisin Pohjois-Karjala. 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1A3DAFB-AD3A-63A3-251F-359DDFF19B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BBFD1-878F-9746-9C2D-A8ABD4770AD6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30579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AD04D-6E5B-A969-FF64-23FC97316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A8F170BB-ED64-148C-66D7-EE7908264C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8D4B04C5-7842-EA03-81CC-D28892EB9C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i-FI" dirty="0"/>
              <a:t>Maailmassa on vain yksi Pohjois-Karjala ja se on maailman superlatiivisin Pohjois-Karjala. 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00D9B15-DFE1-1499-902F-565306587A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BBFD1-878F-9746-9C2D-A8ABD4770AD6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07926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84357-FB71-7DA5-0030-93F9F964C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81D904-735E-2D40-837C-B0686376B2A3}" type="datetimeFigureOut">
              <a:rPr lang="en-FI" smtClean="0"/>
              <a:pPr/>
              <a:t>10/6/26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62231-29DA-AB13-7039-D5E00749A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A2CDD-8EF6-B0DE-71CB-89A9DDC4A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57FB66-2FBB-E04B-878D-0788931B5356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7" name="Kuva 6" descr="Kuva, joka sisältää kohteen Fontti, Grafiikka, teksti, punainen&#10;&#10;Kuvaus luotu automaattisesti">
            <a:extLst>
              <a:ext uri="{FF2B5EF4-FFF2-40B4-BE49-F238E27FC236}">
                <a16:creationId xmlns:a16="http://schemas.microsoft.com/office/drawing/2014/main" id="{040E4022-C859-79FC-1884-DBEA37CC5A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828"/>
          <a:stretch/>
        </p:blipFill>
        <p:spPr>
          <a:xfrm>
            <a:off x="2319693" y="1982227"/>
            <a:ext cx="7552613" cy="2048074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F952A5F7-AFAE-614A-19FE-60F3653A33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030301"/>
            <a:ext cx="10515600" cy="14371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FI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2CC02EF6-B400-24A2-6941-605EA5878B2C}"/>
              </a:ext>
            </a:extLst>
          </p:cNvPr>
          <p:cNvSpPr/>
          <p:nvPr userDrawn="1"/>
        </p:nvSpPr>
        <p:spPr>
          <a:xfrm>
            <a:off x="11564066" y="4826382"/>
            <a:ext cx="627934" cy="203161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97429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EED49-45A1-BE42-7F35-D84A74904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122363"/>
            <a:ext cx="10515599" cy="2387600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52A5F7-AFAE-614A-19FE-60F3653A33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105156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84357-FB71-7DA5-0030-93F9F964C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81D904-735E-2D40-837C-B0686376B2A3}" type="datetimeFigureOut">
              <a:rPr lang="en-FI" smtClean="0"/>
              <a:pPr/>
              <a:t>10/6/26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62231-29DA-AB13-7039-D5E00749A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A2CDD-8EF6-B0DE-71CB-89A9DDC4A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57FB66-2FBB-E04B-878D-0788931B5356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80542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EED49-45A1-BE42-7F35-D84A74904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2071268"/>
            <a:ext cx="10515599" cy="2387600"/>
          </a:xfrm>
        </p:spPr>
        <p:txBody>
          <a:bodyPr anchor="ctr" anchorCtr="0"/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84357-FB71-7DA5-0030-93F9F964C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81D904-735E-2D40-837C-B0686376B2A3}" type="datetimeFigureOut">
              <a:rPr lang="en-FI" smtClean="0"/>
              <a:pPr/>
              <a:t>10/6/26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62231-29DA-AB13-7039-D5E00749A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A2CDD-8EF6-B0DE-71CB-89A9DDC4A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57FB66-2FBB-E04B-878D-0788931B5356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36717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09786-F92C-D71C-D7A2-BA321B035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FF0000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D3E589-A05B-8EC0-E174-1F1BCDD23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924FB-82E4-F211-87E4-C73066B6F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1D904-735E-2D40-837C-B0686376B2A3}" type="datetimeFigureOut">
              <a:rPr lang="en-FI" smtClean="0"/>
              <a:t>10/6/26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BA6338-108E-F955-F815-4211B7376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3CDCE-16E1-3005-B65F-56339B2D1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7FB66-2FBB-E04B-878D-0788931B535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10702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CC7A5-0610-A912-A60E-BE3B9298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4A269-5CC9-4CA0-A956-FF8D129B87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49263" indent="-449263">
              <a:tabLst>
                <a:tab pos="361950" algn="l"/>
              </a:tabLst>
              <a:defRPr sz="2800"/>
            </a:lvl1pPr>
            <a:lvl2pPr marL="449263" indent="-449263">
              <a:tabLst>
                <a:tab pos="449263" algn="l"/>
              </a:tabLst>
              <a:defRPr sz="2800"/>
            </a:lvl2pPr>
            <a:lvl3pPr marL="449263" indent="-449263">
              <a:tabLst>
                <a:tab pos="449263" algn="l"/>
              </a:tabLst>
              <a:defRPr sz="2800"/>
            </a:lvl3pPr>
            <a:lvl4pPr marL="449263" indent="-449263">
              <a:tabLst>
                <a:tab pos="449263" algn="l"/>
              </a:tabLst>
              <a:defRPr sz="2800"/>
            </a:lvl4pPr>
            <a:lvl5pPr marL="449263" indent="-449263">
              <a:tabLst>
                <a:tab pos="449263" algn="l"/>
              </a:tabLst>
              <a:defRPr sz="2800"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ea typeface="+mn-ea"/>
                <a:cs typeface="+mn-cs"/>
              </a:rPr>
              <a:t>Muokkaa tekstin perustyylejä napsauttamalla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ea typeface="+mn-ea"/>
                <a:cs typeface="+mn-cs"/>
              </a:rPr>
              <a:t>toinen taso</a:t>
            </a:r>
          </a:p>
          <a:p>
            <a:pPr marL="2286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ea typeface="+mn-ea"/>
                <a:cs typeface="+mn-cs"/>
              </a:rPr>
              <a:t>kolmas taso</a:t>
            </a:r>
          </a:p>
          <a:p>
            <a:pPr marL="228600" marR="0" lvl="3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ea typeface="+mn-ea"/>
                <a:cs typeface="+mn-cs"/>
              </a:rPr>
              <a:t>neljäs taso</a:t>
            </a:r>
          </a:p>
          <a:p>
            <a:pPr marL="2286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  <a:ea typeface="+mn-ea"/>
                <a:cs typeface="+mn-cs"/>
              </a:rPr>
              <a:t>viides taso</a:t>
            </a:r>
            <a:endParaRPr kumimoji="0" lang="en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buntu"/>
              <a:ea typeface="+mn-ea"/>
              <a:cs typeface="+mn-c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0AEAC7-56A7-7664-AA53-6BAB7C20F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1D904-735E-2D40-837C-B0686376B2A3}" type="datetimeFigureOut">
              <a:rPr lang="en-FI" smtClean="0"/>
              <a:t>10/6/26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162092-275A-13B4-B50D-AA8E618D6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F60E8-D6C7-2D32-8552-939EBDC97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7FB66-2FBB-E04B-878D-0788931B535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939246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isennetty list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0AEAC7-56A7-7664-AA53-6BAB7C20F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1D904-735E-2D40-837C-B0686376B2A3}" type="datetimeFigureOut">
              <a:rPr lang="en-FI" smtClean="0"/>
              <a:t>10/6/26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162092-275A-13B4-B50D-AA8E618D6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F60E8-D6C7-2D32-8552-939EBDC97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7FB66-2FBB-E04B-878D-0788931B5356}" type="slidenum">
              <a:rPr lang="en-FI" smtClean="0"/>
              <a:t>‹#›</a:t>
            </a:fld>
            <a:endParaRPr lang="en-FI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CB9971B-7B72-EA66-5051-9C83642D58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79188"/>
            <a:ext cx="10515600" cy="446147"/>
          </a:xfrm>
        </p:spPr>
        <p:txBody>
          <a:bodyPr>
            <a:normAutofit/>
          </a:bodyPr>
          <a:lstStyle>
            <a:lvl1pPr>
              <a:defRPr sz="1800" b="1" cap="all" spc="300" baseline="0">
                <a:solidFill>
                  <a:srgbClr val="FF0000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E4C86BE-18D3-5DFA-0498-0C2BA3046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6919" y="1825624"/>
            <a:ext cx="8868993" cy="3798279"/>
          </a:xfrm>
        </p:spPr>
        <p:txBody>
          <a:bodyPr/>
          <a:lstStyle>
            <a:lvl1pPr marL="357188" indent="-357188">
              <a:defRPr sz="2800"/>
            </a:lvl1pPr>
            <a:lvl2pPr marL="714375" indent="-357188">
              <a:defRPr sz="2800"/>
            </a:lvl2pPr>
            <a:lvl3pPr marL="1079500" indent="-365125">
              <a:defRPr sz="2800"/>
            </a:lvl3pPr>
            <a:lvl4pPr marL="1436688" indent="-357188">
              <a:defRPr sz="2800"/>
            </a:lvl4pPr>
            <a:lvl5pPr marL="1884363" indent="-447675">
              <a:defRPr sz="28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4330B360-EDB1-07A9-308E-4E8FD096D829}"/>
              </a:ext>
            </a:extLst>
          </p:cNvPr>
          <p:cNvCxnSpPr>
            <a:cxnSpLocks/>
          </p:cNvCxnSpPr>
          <p:nvPr userDrawn="1"/>
        </p:nvCxnSpPr>
        <p:spPr>
          <a:xfrm>
            <a:off x="838200" y="1440611"/>
            <a:ext cx="10515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5069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96C04-7375-C878-9817-1AE18A675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BA2D8-B2AD-3889-6BAE-6ECB95CD28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65F90A-C7CD-AB94-6643-258C28998C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D3BFBF-925E-DD03-FDFB-77C8E84A9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1D904-735E-2D40-837C-B0686376B2A3}" type="datetimeFigureOut">
              <a:rPr lang="en-FI" smtClean="0"/>
              <a:t>10/6/26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10857B-2514-85D3-AA67-ECE465541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2B9FC4-3127-BF42-7EE7-5AEFCC20E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7FB66-2FBB-E04B-878D-0788931B535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32508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D4559-004C-CE4D-0423-BBB6D0E0E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2C02D6-0354-093B-8C8A-52C729D2C9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403B3A-3E4F-1D81-3B70-920401954A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AC2E68-D525-C392-CB66-48D9D2BDC8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3D270D-3239-A77B-7335-8477668486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673E73-0D43-0F84-95A5-12A0A3B6D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1D904-735E-2D40-837C-B0686376B2A3}" type="datetimeFigureOut">
              <a:rPr lang="en-FI" smtClean="0"/>
              <a:t>10/6/26</a:t>
            </a:fld>
            <a:endParaRPr lang="en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FEFD20-FCCD-C7F5-2895-135925702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25055B-7320-4BBA-8391-74FE48AD1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7FB66-2FBB-E04B-878D-0788931B535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859004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46587-2899-35A9-3880-7CCFFBA9E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6D8A94-9742-293A-997F-BF7E02BA6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1D904-735E-2D40-837C-B0686376B2A3}" type="datetimeFigureOut">
              <a:rPr lang="en-FI" smtClean="0"/>
              <a:t>10/6/26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296C10-C781-FD41-3765-BFE3C23E4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EDE56B-D75D-EF72-2DFE-E5550AB91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7FB66-2FBB-E04B-878D-0788931B535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61724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0454F6-502C-8202-E2BE-71F9AE89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1D904-735E-2D40-837C-B0686376B2A3}" type="datetimeFigureOut">
              <a:rPr lang="en-FI" smtClean="0"/>
              <a:t>10/6/26</a:t>
            </a:fld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8E901B-E3FD-6E24-A0CD-54BCD9DAA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4503C0-810A-3533-9637-E6D8C3539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7FB66-2FBB-E04B-878D-0788931B535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97182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ien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6027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56B62-CA5B-CDCE-3B36-D76D24504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B5552-F351-A58F-41A2-0D3C8679C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936DF9-175A-6458-C458-04A92663F0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8E06DD-E327-D900-D0D5-E84F42408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1D904-735E-2D40-837C-B0686376B2A3}" type="datetimeFigureOut">
              <a:rPr lang="en-FI" smtClean="0"/>
              <a:t>10/6/26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BE1902-F3D9-B5F0-3F06-D69A6FFF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89E978-BF22-DE91-93BB-B344DF623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7FB66-2FBB-E04B-878D-0788931B535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976756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2A101-3D21-BB66-9724-54D141A75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6173A7-C741-5DFB-518D-DD05E27A3B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49FCD-3E87-0A8D-A271-3244D39EF5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DC254C-668F-401F-23DB-675A2E996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1D904-735E-2D40-837C-B0686376B2A3}" type="datetimeFigureOut">
              <a:rPr lang="en-FI" smtClean="0"/>
              <a:t>10/6/26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55331-962A-646C-5530-D2599AC78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A196FE-2AF6-92E0-262C-B218F48E7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7FB66-2FBB-E04B-878D-0788931B535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107588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96A602-2B08-1DCE-9183-C8A23B578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A22154-41AC-A08A-C4A3-ADC749C3C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DDBE5A-085D-72E1-2851-375DDE3C46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1D904-735E-2D40-837C-B0686376B2A3}" type="datetimeFigureOut">
              <a:rPr lang="en-FI" smtClean="0"/>
              <a:t>10/6/26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44EE2-A55B-9D8C-61F2-07CA6AFA08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7804FF-A8DE-CFA1-BDF0-DDA9040F83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7FB66-2FBB-E04B-878D-0788931B5356}" type="slidenum">
              <a:rPr lang="en-FI" smtClean="0"/>
              <a:t>‹#›</a:t>
            </a:fld>
            <a:endParaRPr lang="en-FI"/>
          </a:p>
        </p:txBody>
      </p:sp>
      <p:pic>
        <p:nvPicPr>
          <p:cNvPr id="7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1581D48A-5055-FF6E-1C59-F7775D6FBD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5469" t="72141"/>
          <a:stretch/>
        </p:blipFill>
        <p:spPr>
          <a:xfrm>
            <a:off x="11639550" y="4946650"/>
            <a:ext cx="552450" cy="190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147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5" r:id="rId2"/>
    <p:sldLayoutId id="2147483694" r:id="rId3"/>
    <p:sldLayoutId id="2147483687" r:id="rId4"/>
    <p:sldLayoutId id="2147483686" r:id="rId5"/>
    <p:sldLayoutId id="2147483695" r:id="rId6"/>
    <p:sldLayoutId id="2147483688" r:id="rId7"/>
    <p:sldLayoutId id="2147483689" r:id="rId8"/>
    <p:sldLayoutId id="2147483690" r:id="rId9"/>
    <p:sldLayoutId id="2147483691" r:id="rId10"/>
    <p:sldLayoutId id="2147483697" r:id="rId11"/>
    <p:sldLayoutId id="2147483692" r:id="rId12"/>
    <p:sldLayoutId id="214748369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61950" indent="-36195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96938" indent="-43973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98625" indent="-327025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155825" indent="-327025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CA7B5-2EF8-89BD-22C3-31B7CEA5C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7916B70-45CA-8336-C717-44A051B1F97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62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CE739B0-EE52-408B-1871-FD62A8B97F35}"/>
              </a:ext>
            </a:extLst>
          </p:cNvPr>
          <p:cNvSpPr/>
          <p:nvPr/>
        </p:nvSpPr>
        <p:spPr>
          <a:xfrm>
            <a:off x="0" y="15631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12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DDC84737-FFE3-A9F8-9B5D-98A172A3E6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5469" t="72141"/>
          <a:stretch/>
        </p:blipFill>
        <p:spPr>
          <a:xfrm>
            <a:off x="11639550" y="4946650"/>
            <a:ext cx="552450" cy="19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02565C-E047-175F-C502-97F0DA95FCB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686" y="1623775"/>
            <a:ext cx="11308835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47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0EF2E-AB43-A1B0-1D86-E2E1A5602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83D7F24-21C7-8131-C179-6D275A09674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30" t="23813" b="30312"/>
          <a:stretch>
            <a:fillRect/>
          </a:stretch>
        </p:blipFill>
        <p:spPr>
          <a:xfrm>
            <a:off x="0" y="0"/>
            <a:ext cx="12192000" cy="403235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9872DA-0AE5-0B0E-7BA5-E76226A25016}"/>
              </a:ext>
            </a:extLst>
          </p:cNvPr>
          <p:cNvSpPr/>
          <p:nvPr/>
        </p:nvSpPr>
        <p:spPr>
          <a:xfrm>
            <a:off x="0" y="0"/>
            <a:ext cx="12192000" cy="403235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12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51553FC4-7C81-509E-F854-DD8CF4C7D57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5469" t="72141"/>
          <a:stretch/>
        </p:blipFill>
        <p:spPr>
          <a:xfrm>
            <a:off x="11639550" y="4946650"/>
            <a:ext cx="552450" cy="19096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DB5E43B-6BD7-81E7-6D18-454A45BE2D89}"/>
              </a:ext>
            </a:extLst>
          </p:cNvPr>
          <p:cNvSpPr txBox="1"/>
          <p:nvPr/>
        </p:nvSpPr>
        <p:spPr>
          <a:xfrm>
            <a:off x="678094" y="4471947"/>
            <a:ext cx="10468939" cy="1909677"/>
          </a:xfrm>
          <a:prstGeom prst="rect">
            <a:avLst/>
          </a:prstGeom>
          <a:noFill/>
        </p:spPr>
        <p:txBody>
          <a:bodyPr wrap="square" numCol="2" spcCol="360000">
            <a:noAutofit/>
          </a:bodyPr>
          <a:lstStyle/>
          <a:p>
            <a:r>
              <a:rPr lang="fi-FI" dirty="0">
                <a:solidFill>
                  <a:schemeClr val="accent1"/>
                </a:solidFill>
              </a:rPr>
              <a:t>Täällä kasvu syntyy tilasta ja huippuosaaminen yhdistyy mutkattomaan elämänmenoon.</a:t>
            </a:r>
          </a:p>
          <a:p>
            <a:endParaRPr lang="fi-FI" dirty="0">
              <a:solidFill>
                <a:schemeClr val="accent1"/>
              </a:solidFill>
            </a:endParaRPr>
          </a:p>
          <a:p>
            <a:r>
              <a:rPr lang="fi-FI" dirty="0">
                <a:solidFill>
                  <a:schemeClr val="accent1"/>
                </a:solidFill>
              </a:rPr>
              <a:t>Metsät, valo ja uteliaisuus ruokkivat tutkimusta, yrityksiä ja ratkaisuja, jotka nousevat  maailmalle ja joita tarvitaan huomenna.</a:t>
            </a:r>
          </a:p>
          <a:p>
            <a:endParaRPr lang="fi-FI" dirty="0">
              <a:solidFill>
                <a:schemeClr val="accent1"/>
              </a:solidFill>
            </a:endParaRPr>
          </a:p>
          <a:p>
            <a:r>
              <a:rPr lang="fi-FI" dirty="0">
                <a:solidFill>
                  <a:schemeClr val="accent1"/>
                </a:solidFill>
              </a:rPr>
              <a:t>Ihmiset tunnetaan nimeltä ja pyydetään samaan pöytään. Täällä voi ajatella isosti, kokeilla rohkeasti ja elää vapaasti.</a:t>
            </a:r>
          </a:p>
          <a:p>
            <a:endParaRPr lang="fi-FI" dirty="0">
              <a:solidFill>
                <a:schemeClr val="accent1"/>
              </a:solidFill>
            </a:endParaRPr>
          </a:p>
          <a:p>
            <a:r>
              <a:rPr lang="fi-FI" dirty="0">
                <a:solidFill>
                  <a:schemeClr val="accent1"/>
                </a:solidFill>
              </a:rPr>
              <a:t>Siksi Pohjois-Karjala on maailman paras </a:t>
            </a:r>
            <a:br>
              <a:rPr lang="fi-FI" dirty="0">
                <a:solidFill>
                  <a:schemeClr val="accent1"/>
                </a:solidFill>
              </a:rPr>
            </a:br>
            <a:r>
              <a:rPr lang="fi-FI" dirty="0">
                <a:solidFill>
                  <a:schemeClr val="accent1"/>
                </a:solidFill>
              </a:rPr>
              <a:t>Pohjois-Karjala olla ja tehdä.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5AF7BD-EAE1-59AA-0167-7E0595D71C9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7198" y="984738"/>
            <a:ext cx="5935156" cy="188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525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E592E-5D9D-EB2A-C380-EDAC875EF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8A8FFF-08A1-2B11-1DBF-B5193421309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9" t="7016" b="1493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1F59E80-0E53-FFF4-28B9-2718951FB25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0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941E1383-64AA-0EB5-2C8C-E8086E9FBFD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5469" t="72141"/>
          <a:stretch/>
        </p:blipFill>
        <p:spPr>
          <a:xfrm>
            <a:off x="11639550" y="4946650"/>
            <a:ext cx="552450" cy="19096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2E160C-EC9F-EB32-ED1C-67769689B4D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370" y="1628999"/>
            <a:ext cx="108204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6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0140F-61FB-12BA-4CF3-8E9873EB1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D937AC-8DE9-ED74-5FD6-28570762ABD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817" t="234" r="2381" b="-1"/>
          <a:stretch>
            <a:fillRect/>
          </a:stretch>
        </p:blipFill>
        <p:spPr>
          <a:xfrm>
            <a:off x="0" y="0"/>
            <a:ext cx="6096000" cy="6858001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F4B82FF-9F56-E896-99C6-1F083EEBB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1636" y="1839183"/>
            <a:ext cx="4692164" cy="3915665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 marL="448945" indent="-448945">
              <a:lnSpc>
                <a:spcPct val="140000"/>
              </a:lnSpc>
              <a:spcAft>
                <a:spcPts val="1200"/>
              </a:spcAft>
            </a:pPr>
            <a:r>
              <a:rPr lang="fi-FI" sz="6000" dirty="0">
                <a:latin typeface="Corbel"/>
              </a:rPr>
              <a:t>Energia-, bio- ja metsätalouden sekä puhtaan energian investointeja vireillä – arvo 1,2 miljardia euroa. Fortum ja </a:t>
            </a:r>
            <a:r>
              <a:rPr lang="fi-FI" sz="6000" dirty="0" err="1">
                <a:latin typeface="Corbel"/>
              </a:rPr>
              <a:t>Tornator</a:t>
            </a:r>
            <a:r>
              <a:rPr lang="fi-FI" sz="6000" dirty="0">
                <a:latin typeface="Corbel"/>
              </a:rPr>
              <a:t> edistävät tuulivoima-tuotannon käynnistymistä.</a:t>
            </a:r>
            <a:endParaRPr lang="en-US" sz="6000" dirty="0">
              <a:latin typeface="Corbel"/>
            </a:endParaRPr>
          </a:p>
          <a:p>
            <a:pPr marL="448945" indent="-448945">
              <a:lnSpc>
                <a:spcPct val="140000"/>
              </a:lnSpc>
              <a:spcAft>
                <a:spcPts val="1200"/>
              </a:spcAft>
            </a:pPr>
            <a:r>
              <a:rPr lang="fi-FI" sz="6000" dirty="0">
                <a:latin typeface="Corbel"/>
              </a:rPr>
              <a:t>Koti kansainvälisesti menestyville yrityksille, mm. John Deere, Abloy, Kesla, Thermo Fisher Scientific, Exel Composites, Phillips Medisize, Broman Group (Motonet) ja Mantsinen Group.</a:t>
            </a:r>
          </a:p>
          <a:p>
            <a:pPr marL="448945" indent="-448945">
              <a:lnSpc>
                <a:spcPct val="140000"/>
              </a:lnSpc>
              <a:spcAft>
                <a:spcPts val="1200"/>
              </a:spcAft>
            </a:pPr>
            <a:r>
              <a:rPr lang="fi-FI" sz="6000" dirty="0">
                <a:latin typeface="Corbel"/>
              </a:rPr>
              <a:t>Valion Joensuun tehdas on kasvanut yhdeksi Suomen merkittävimmistä elintarviketeollisuuden tuotantolaitoksista. Vireillä oleva 30 miljoonan investointi vahvistaa sen asemaa entisestään.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fi-FI" sz="2200" dirty="0">
              <a:latin typeface="Corbel" panose="020B0503020204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9A3BDE-7AD6-95FA-816D-F9DF371CE5A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3191" y="268104"/>
            <a:ext cx="32893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9780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B607E-82B5-888B-23E5-80C1F0455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0E75A0-6BBE-D414-9A26-27910FCEFDC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597" t="33846" b="1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228CC23-08B4-416D-D4AD-9EA9AE96F06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6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AF45B01D-B9C7-58AE-7F27-AF15F46040A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5469" t="72141"/>
          <a:stretch/>
        </p:blipFill>
        <p:spPr>
          <a:xfrm>
            <a:off x="11639550" y="4946650"/>
            <a:ext cx="552450" cy="19096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A0ABF2-5415-4A17-8D93-B42BC303EDD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850" y="1631950"/>
            <a:ext cx="112903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06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4D92A-63A2-C338-0A03-40F87E0F2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8EB3E5-B527-54EE-5760-F082B1094EE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869" t="15624" r="14131"/>
          <a:stretch>
            <a:fillRect/>
          </a:stretch>
        </p:blipFill>
        <p:spPr>
          <a:xfrm>
            <a:off x="0" y="-1"/>
            <a:ext cx="6096000" cy="6858001"/>
          </a:xfrm>
          <a:prstGeom prst="rect">
            <a:avLst/>
          </a:prstGeom>
        </p:spPr>
      </p:pic>
      <p:sp>
        <p:nvSpPr>
          <p:cNvPr id="6" name="Content Placeholder 10">
            <a:extLst>
              <a:ext uri="{FF2B5EF4-FFF2-40B4-BE49-F238E27FC236}">
                <a16:creationId xmlns:a16="http://schemas.microsoft.com/office/drawing/2014/main" id="{90AE427D-D0C2-BC13-D6EE-9BAC93088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1636" y="1839183"/>
            <a:ext cx="4692164" cy="435169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48945" indent="-448945">
              <a:lnSpc>
                <a:spcPct val="120000"/>
              </a:lnSpc>
              <a:spcAft>
                <a:spcPts val="1200"/>
              </a:spcAft>
            </a:pPr>
            <a:r>
              <a:rPr lang="fi-FI" sz="1500" dirty="0">
                <a:latin typeface="Corbel"/>
              </a:rPr>
              <a:t>Suomen suurin fotoniikka-alan tutkimus-, koulutus- ja yrityskeskittymä on Joensuussa. Fotoniikka on tärkeä osa meidän kaikkien arkea, esimerkiksi puhelimen näyttö on fotoniikan sovellus.</a:t>
            </a:r>
            <a:endParaRPr lang="en-US" sz="1500" dirty="0">
              <a:latin typeface="Corbel"/>
            </a:endParaRPr>
          </a:p>
          <a:p>
            <a:pPr marL="448945" indent="-448945">
              <a:lnSpc>
                <a:spcPct val="120000"/>
              </a:lnSpc>
              <a:spcAft>
                <a:spcPts val="1200"/>
              </a:spcAft>
            </a:pPr>
            <a:r>
              <a:rPr lang="fi-FI" sz="1500" dirty="0">
                <a:latin typeface="Corbel"/>
              </a:rPr>
              <a:t>GTK Mintec Outokummussa luo uusia mineraali- ja kiertotalouden ratkaisuja sekä kestävämpää kaivostoimintaa.</a:t>
            </a:r>
          </a:p>
          <a:p>
            <a:pPr marL="448945" indent="-448945">
              <a:lnSpc>
                <a:spcPct val="120000"/>
              </a:lnSpc>
              <a:spcAft>
                <a:spcPts val="1200"/>
              </a:spcAft>
            </a:pPr>
            <a:r>
              <a:rPr lang="fi-FI" sz="1500" dirty="0">
                <a:latin typeface="Corbel"/>
              </a:rPr>
              <a:t>Carbonaide on kehittänyt keinon sitoa hiilidioksidia betoniin. Maakunnassa tuotetaan myös biohiiltä fossiilisten raaka-aineiden korvaajaksi.</a:t>
            </a:r>
          </a:p>
          <a:p>
            <a:pPr marL="448945" indent="-448945">
              <a:lnSpc>
                <a:spcPct val="120000"/>
              </a:lnSpc>
              <a:spcAft>
                <a:spcPts val="1200"/>
              </a:spcAft>
            </a:pPr>
            <a:r>
              <a:rPr lang="fi-FI" sz="1500" dirty="0">
                <a:latin typeface="Corbel"/>
              </a:rPr>
              <a:t>Kelluun valmistamat ilmalaivat nousevat taivaalle tuottamaan tietoa ympäristöstä eri puolilla maailmaa.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8210A85-CECC-559A-A27F-8EC1C022C9F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9190" y="268104"/>
            <a:ext cx="47879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015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4A15D-B5D7-39BA-2719-CD2427E20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AC9059-A8EA-3FC4-7BEF-B32B70CF0DF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2799" r="24941" b="3868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9597E94-EF11-31A0-EA0F-4A546F274E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F9C28B15-6EF6-341F-6481-4917BEBCD5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5469" t="72141"/>
          <a:stretch/>
        </p:blipFill>
        <p:spPr>
          <a:xfrm>
            <a:off x="11639550" y="4946650"/>
            <a:ext cx="552450" cy="19096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00D5698-F44A-F296-D5B5-61A67EA614D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1631949"/>
            <a:ext cx="108204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00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EB260-EDB2-1B11-C782-DF86A4EE0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4BB47FF-0875-B5E6-050E-F9645E10797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71" t="7206" r="33203" b="7863"/>
          <a:stretch>
            <a:fillRect/>
          </a:stretch>
        </p:blipFill>
        <p:spPr>
          <a:xfrm>
            <a:off x="0" y="-1"/>
            <a:ext cx="6096000" cy="6858001"/>
          </a:xfrm>
          <a:prstGeom prst="rect">
            <a:avLst/>
          </a:prstGeom>
        </p:spPr>
      </p:pic>
      <p:sp>
        <p:nvSpPr>
          <p:cNvPr id="6" name="Content Placeholder 10">
            <a:extLst>
              <a:ext uri="{FF2B5EF4-FFF2-40B4-BE49-F238E27FC236}">
                <a16:creationId xmlns:a16="http://schemas.microsoft.com/office/drawing/2014/main" id="{5486AFC6-5A66-6188-9959-6B05AFC48A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325" y="1854200"/>
            <a:ext cx="4692164" cy="5003800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448945" indent="-448945">
              <a:lnSpc>
                <a:spcPct val="120000"/>
              </a:lnSpc>
              <a:spcAft>
                <a:spcPts val="1200"/>
              </a:spcAft>
            </a:pPr>
            <a:r>
              <a:rPr lang="fi-FI" sz="2200" dirty="0">
                <a:latin typeface="Corbel"/>
              </a:rPr>
              <a:t>Joensuu – 13 000 korkeakoulu-opiskelijan koti ja Suomen paras opiskelijakaupunki opiskelijoiden tyytyväisyyden perusteella.</a:t>
            </a:r>
            <a:endParaRPr lang="en-US" sz="2200" dirty="0">
              <a:latin typeface="Corbel"/>
            </a:endParaRPr>
          </a:p>
          <a:p>
            <a:pPr marL="448945" indent="-448945">
              <a:lnSpc>
                <a:spcPct val="120000"/>
              </a:lnSpc>
              <a:spcAft>
                <a:spcPts val="1200"/>
              </a:spcAft>
            </a:pPr>
            <a:r>
              <a:rPr lang="fi-FI" sz="2200" dirty="0">
                <a:latin typeface="Corbel"/>
              </a:rPr>
              <a:t>Itä-Suomen yliopisto on 12 koulutusalallaan Suomen monialaisin tiedeyliopisto.</a:t>
            </a:r>
          </a:p>
          <a:p>
            <a:pPr marL="448945" indent="-448945">
              <a:lnSpc>
                <a:spcPct val="120000"/>
              </a:lnSpc>
              <a:spcAft>
                <a:spcPts val="1200"/>
              </a:spcAft>
            </a:pPr>
            <a:r>
              <a:rPr lang="fi-FI" sz="2200" dirty="0">
                <a:latin typeface="Corbel"/>
              </a:rPr>
              <a:t>Iso osa Suomen opettajista tulee täältä – metsäbiotalouden ja tulevaisuuden ympäristöratkaisujen osaajien lisäksi.</a:t>
            </a:r>
          </a:p>
          <a:p>
            <a:pPr marL="448945" indent="-448945">
              <a:lnSpc>
                <a:spcPct val="120000"/>
              </a:lnSpc>
              <a:spcAft>
                <a:spcPts val="1200"/>
              </a:spcAft>
            </a:pPr>
            <a:r>
              <a:rPr lang="fi-FI" sz="2200" dirty="0">
                <a:latin typeface="Corbel"/>
              </a:rPr>
              <a:t>Itä-Suomen yliopisto on oikeustieteissä Suomen korkeimmalle sijoittunut yliopisto kansainvälisessä </a:t>
            </a:r>
            <a:r>
              <a:rPr lang="fi-FI" sz="2200" dirty="0" err="1">
                <a:latin typeface="Corbel"/>
              </a:rPr>
              <a:t>ShanghaiRanking</a:t>
            </a:r>
            <a:r>
              <a:rPr lang="fi-FI" sz="2200" dirty="0">
                <a:latin typeface="Corbel"/>
              </a:rPr>
              <a:t> 2026 –tieteenalavertailussa.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005DBD5-C047-CD8D-8AAA-F108ACD11BA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275918"/>
            <a:ext cx="2743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7091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0C946-9C19-7FCA-4972-02AD32D7C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5F0FA6-E7CD-3150-4B25-7EA3BDDA263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12" b="7812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BDDDEC-A63C-A5C0-D92C-D4C61B139F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6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ED64B2B2-CD27-006D-6272-DB00ACC5D94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5469" t="72141"/>
          <a:stretch/>
        </p:blipFill>
        <p:spPr>
          <a:xfrm>
            <a:off x="11639550" y="4946650"/>
            <a:ext cx="552450" cy="19096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63BF3FB-E994-EB95-5013-9E7E0B50E85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1631950"/>
            <a:ext cx="111252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506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67991-3BDA-7801-EE63-2D80995BF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796390-3060-94C4-1A4D-ABE679A3032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926" t="16517" r="34968" b="29301"/>
          <a:stretch>
            <a:fillRect/>
          </a:stretch>
        </p:blipFill>
        <p:spPr>
          <a:xfrm>
            <a:off x="0" y="-1"/>
            <a:ext cx="6096000" cy="6858001"/>
          </a:xfrm>
          <a:prstGeom prst="rect">
            <a:avLst/>
          </a:prstGeom>
        </p:spPr>
      </p:pic>
      <p:sp>
        <p:nvSpPr>
          <p:cNvPr id="6" name="Content Placeholder 10">
            <a:extLst>
              <a:ext uri="{FF2B5EF4-FFF2-40B4-BE49-F238E27FC236}">
                <a16:creationId xmlns:a16="http://schemas.microsoft.com/office/drawing/2014/main" id="{E5397E70-958C-5D95-25CB-3882B3DB0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1636" y="1839183"/>
            <a:ext cx="4768364" cy="449342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448945" indent="-448945">
              <a:lnSpc>
                <a:spcPct val="110000"/>
              </a:lnSpc>
              <a:spcAft>
                <a:spcPts val="1200"/>
              </a:spcAft>
            </a:pPr>
            <a:r>
              <a:rPr lang="fi-FI" sz="2200" dirty="0">
                <a:latin typeface="Corbel"/>
              </a:rPr>
              <a:t>Joensuu on Euroopan metsäpääkaupunki, jossa toimii yli 600 metsäbiotalouden yritystä ja noin 6 000 alan työpaikkaa.</a:t>
            </a:r>
          </a:p>
          <a:p>
            <a:pPr marL="448945" indent="-448945">
              <a:lnSpc>
                <a:spcPct val="110000"/>
              </a:lnSpc>
              <a:spcAft>
                <a:spcPts val="1200"/>
              </a:spcAft>
            </a:pPr>
            <a:r>
              <a:rPr lang="fi-FI" sz="2200" dirty="0">
                <a:latin typeface="Corbel"/>
              </a:rPr>
              <a:t>Yritykset sekä tutkimus-, koulutus-, ja kehittämisorganisaatiot luovat yhdessä uusia innovaatioita ja liiketoimintaa metsäbiotalouteen ja kiertotalouteen.</a:t>
            </a:r>
          </a:p>
          <a:p>
            <a:pPr marL="448945" indent="-448945">
              <a:lnSpc>
                <a:spcPct val="110000"/>
              </a:lnSpc>
              <a:spcAft>
                <a:spcPts val="1200"/>
              </a:spcAft>
            </a:pPr>
            <a:r>
              <a:rPr lang="fi-FI" sz="2200" dirty="0" err="1">
                <a:latin typeface="Corbel"/>
              </a:rPr>
              <a:t>Forest</a:t>
            </a:r>
            <a:r>
              <a:rPr lang="fi-FI" sz="2200" dirty="0">
                <a:latin typeface="Corbel"/>
              </a:rPr>
              <a:t> Joensuu -verkosto vie osaamistamme maailmalle. Tasavallan presidentti on myöntänyt verkostolle kansainvälistymispalkinnon.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57313F3-A9FC-883F-50E4-5CF307B0ED6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2207" y="268533"/>
            <a:ext cx="29083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132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4B6B3-5495-CD2C-0B5F-8A2A14E73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857117-9AEB-F158-89CD-600D3289D72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615" r="19510" b="28350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DDAD41F-D038-3E69-DD96-BE3C713AF1F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C06093D1-3CE9-0BF8-8E5A-8BE2862E06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5469" t="72141"/>
          <a:stretch/>
        </p:blipFill>
        <p:spPr>
          <a:xfrm>
            <a:off x="11639550" y="4946650"/>
            <a:ext cx="552450" cy="19096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5F91EC-84E4-BAA4-808C-304043514FC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1593850"/>
            <a:ext cx="10820400" cy="367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47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4189A-5891-397F-138C-A70E04BB7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C2C115-E76C-A29C-8F86-D856E0000A9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235" t="31260" r="30251" b="2950"/>
          <a:stretch>
            <a:fillRect/>
          </a:stretch>
        </p:blipFill>
        <p:spPr>
          <a:xfrm>
            <a:off x="0" y="-1"/>
            <a:ext cx="6096000" cy="6858001"/>
          </a:xfrm>
          <a:prstGeom prst="rect">
            <a:avLst/>
          </a:prstGeom>
        </p:spPr>
      </p:pic>
      <p:sp>
        <p:nvSpPr>
          <p:cNvPr id="6" name="Content Placeholder 10">
            <a:extLst>
              <a:ext uri="{FF2B5EF4-FFF2-40B4-BE49-F238E27FC236}">
                <a16:creationId xmlns:a16="http://schemas.microsoft.com/office/drawing/2014/main" id="{7FA293D9-291C-8914-39C8-CADF68E38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1636" y="1839183"/>
            <a:ext cx="4692164" cy="4493420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448945" indent="-448945">
              <a:lnSpc>
                <a:spcPct val="120000"/>
              </a:lnSpc>
              <a:spcAft>
                <a:spcPts val="1200"/>
              </a:spcAft>
            </a:pPr>
            <a:r>
              <a:rPr lang="fi-FI" sz="2200" dirty="0">
                <a:latin typeface="Corbel"/>
              </a:rPr>
              <a:t>Ilosaarirock on soinut vuodesta 1971 ja kasvattanut uusia sukupolvia oikealla asenteella.</a:t>
            </a:r>
            <a:endParaRPr lang="en-US" sz="2200" dirty="0">
              <a:latin typeface="Corbel"/>
            </a:endParaRPr>
          </a:p>
          <a:p>
            <a:pPr marL="448945" indent="-448945">
              <a:lnSpc>
                <a:spcPct val="120000"/>
              </a:lnSpc>
              <a:spcAft>
                <a:spcPts val="1200"/>
              </a:spcAft>
            </a:pPr>
            <a:r>
              <a:rPr lang="fi-FI" sz="2200" dirty="0">
                <a:latin typeface="Corbel"/>
              </a:rPr>
              <a:t>Juuristamme syntyy omaleimaista musiikkia: Nightwishista ja Ismo Alangosta </a:t>
            </a:r>
            <a:r>
              <a:rPr lang="fi-FI" sz="2200" dirty="0" err="1">
                <a:latin typeface="Corbel"/>
              </a:rPr>
              <a:t>Goldielocksiin</a:t>
            </a:r>
            <a:r>
              <a:rPr lang="fi-FI" sz="2200" dirty="0">
                <a:latin typeface="Corbel"/>
              </a:rPr>
              <a:t> ja </a:t>
            </a:r>
            <a:r>
              <a:rPr lang="fi-FI" sz="2200" dirty="0" err="1">
                <a:latin typeface="Corbel"/>
              </a:rPr>
              <a:t>LounaOnlineen</a:t>
            </a:r>
            <a:r>
              <a:rPr lang="fi-FI" sz="2200" dirty="0">
                <a:latin typeface="Corbel"/>
              </a:rPr>
              <a:t>.</a:t>
            </a:r>
          </a:p>
          <a:p>
            <a:pPr marL="448945" indent="-448945">
              <a:lnSpc>
                <a:spcPct val="120000"/>
              </a:lnSpc>
              <a:spcAft>
                <a:spcPts val="1200"/>
              </a:spcAft>
            </a:pPr>
            <a:r>
              <a:rPr lang="fi-FI" sz="2200" dirty="0">
                <a:latin typeface="Corbel"/>
              </a:rPr>
              <a:t>Keikkoja, komiikkaa, teatteria, teemabileitä ja mitä ikinä – tekijöille löytyy tilat, tuki </a:t>
            </a:r>
            <a:br>
              <a:rPr lang="fi-FI" sz="2200" dirty="0">
                <a:latin typeface="Corbel"/>
              </a:rPr>
            </a:br>
            <a:r>
              <a:rPr lang="fi-FI" sz="2200" dirty="0">
                <a:latin typeface="Corbel"/>
              </a:rPr>
              <a:t>ja yleisö.</a:t>
            </a:r>
          </a:p>
          <a:p>
            <a:pPr marL="448945" indent="-448945">
              <a:lnSpc>
                <a:spcPct val="120000"/>
              </a:lnSpc>
              <a:spcAft>
                <a:spcPts val="1200"/>
              </a:spcAft>
            </a:pPr>
            <a:r>
              <a:rPr lang="fi-FI" sz="2200" dirty="0">
                <a:latin typeface="Corbel"/>
              </a:rPr>
              <a:t>Täällä ei tarvitse sopia muottiin. Saa tehdä, luoda ja elää omalla tavallaan.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31442A-50EB-0FF4-CC5A-3130F7C5E85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2853" y="275917"/>
            <a:ext cx="36957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4298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AD14E-CF76-90E0-1969-EADA1E4A8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8A836C-8454-EC6F-74EC-7C083855AF0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937" r="33627" b="23060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432FF0A-8D4C-EAA4-348A-ACE0355ADA1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3497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C92DDF57-D26C-0469-B0D7-678D75C9F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5469" t="72141"/>
          <a:stretch/>
        </p:blipFill>
        <p:spPr>
          <a:xfrm>
            <a:off x="11639550" y="4946650"/>
            <a:ext cx="552450" cy="19096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5D8D02-A104-B220-68CB-90832A8748B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1555749"/>
            <a:ext cx="10820400" cy="374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20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99365-D63E-8E40-F6D7-DFA583EFF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947E29-C39B-BC1B-9E28-939C15845EB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371" t="1" r="20371" b="-1"/>
          <a:stretch>
            <a:fillRect/>
          </a:stretch>
        </p:blipFill>
        <p:spPr>
          <a:xfrm>
            <a:off x="0" y="-1"/>
            <a:ext cx="6096000" cy="6858001"/>
          </a:xfrm>
          <a:prstGeom prst="rect">
            <a:avLst/>
          </a:prstGeom>
        </p:spPr>
      </p:pic>
      <p:sp>
        <p:nvSpPr>
          <p:cNvPr id="6" name="Content Placeholder 10">
            <a:extLst>
              <a:ext uri="{FF2B5EF4-FFF2-40B4-BE49-F238E27FC236}">
                <a16:creationId xmlns:a16="http://schemas.microsoft.com/office/drawing/2014/main" id="{FD0B753C-3CAC-6F20-2A04-81A4AF541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1636" y="1839183"/>
            <a:ext cx="4692164" cy="397760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48945" indent="-448945">
              <a:lnSpc>
                <a:spcPct val="100000"/>
              </a:lnSpc>
              <a:spcAft>
                <a:spcPts val="1200"/>
              </a:spcAft>
            </a:pPr>
            <a:r>
              <a:rPr lang="fi-FI" sz="2200" dirty="0">
                <a:latin typeface="Corbel"/>
              </a:rPr>
              <a:t>Jutustelu, tuttavallisuus ja vieraanvaraisuus ovat täällä osa verenperintöä.</a:t>
            </a:r>
            <a:endParaRPr lang="en-US" dirty="0"/>
          </a:p>
          <a:p>
            <a:pPr marL="448945" indent="-448945">
              <a:lnSpc>
                <a:spcPct val="100000"/>
              </a:lnSpc>
              <a:spcAft>
                <a:spcPts val="1200"/>
              </a:spcAft>
            </a:pPr>
            <a:r>
              <a:rPr lang="fi-FI" sz="2200" dirty="0">
                <a:latin typeface="Corbel"/>
              </a:rPr>
              <a:t>Pohjois-Karjalassa asuu tutkitusti Suomen mukavimpia ihmisiä leppoisimmalla murteella.</a:t>
            </a:r>
          </a:p>
          <a:p>
            <a:pPr marL="448945" lvl="0" indent="-448945">
              <a:lnSpc>
                <a:spcPct val="100000"/>
              </a:lnSpc>
              <a:spcAft>
                <a:spcPts val="1200"/>
              </a:spcAft>
            </a:pPr>
            <a:r>
              <a:rPr lang="fi-FI" sz="2200" dirty="0">
                <a:latin typeface="Corbel"/>
              </a:rPr>
              <a:t>Yhdessä tekemisen henki kutsuu jokaisen mukaan eikä jätä ketään yksin.</a:t>
            </a:r>
            <a:endParaRPr lang="fi-FI" sz="2200" dirty="0">
              <a:latin typeface="Corbel" panose="020B0503020204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D513F41-050E-6FF4-24AB-2A02B5FD743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1867" y="268533"/>
            <a:ext cx="29845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7329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EE775-D6A5-60B7-214F-AC975A7DA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A8D913-EE3C-C075-8C56-B6514BBDB9C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12" b="7812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01E5AFD-5016-7EFD-4831-77ED23789B5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70DFCBF-0EEF-7B5C-2036-76A2B1A6A2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10956835" y="5622835"/>
            <a:ext cx="1911351" cy="5589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F35419-4813-DA5D-C4BE-C9864594E7C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1631950"/>
            <a:ext cx="109728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26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B1E47D-3744-6004-AAF6-DF732EDD7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6751D6C-A37A-D6D6-F38E-9AE804F1E2C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12" b="7812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9084131-BE4C-EB46-3998-FBA0D989A29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81A7C4F-A419-7461-506C-FEA7C71FE1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410" y="1805584"/>
            <a:ext cx="10149179" cy="296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1998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2_Office-teema">
  <a:themeElements>
    <a:clrScheme name="Pohjois-Karjala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E4003A"/>
      </a:accent1>
      <a:accent2>
        <a:srgbClr val="FBBA00"/>
      </a:accent2>
      <a:accent3>
        <a:srgbClr val="75C9DA"/>
      </a:accent3>
      <a:accent4>
        <a:srgbClr val="ADB150"/>
      </a:accent4>
      <a:accent5>
        <a:srgbClr val="3F3F3F"/>
      </a:accent5>
      <a:accent6>
        <a:srgbClr val="A5A5A5"/>
      </a:accent6>
      <a:hlink>
        <a:srgbClr val="E4003A"/>
      </a:hlink>
      <a:folHlink>
        <a:srgbClr val="E4003A"/>
      </a:folHlink>
    </a:clrScheme>
    <a:fontScheme name="Pohjois-Karjala">
      <a:majorFont>
        <a:latin typeface="Ubuntu"/>
        <a:ea typeface=""/>
        <a:cs typeface=""/>
      </a:majorFont>
      <a:minorFont>
        <a:latin typeface="Ubuntu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KL_kärkiviestit_hissipuhe2026-150dpi_otsikot-kuvina" id="{B8FA2EEE-50F5-BB49-A5FD-F5C6C1C1A9F3}" vid="{77F178C8-57AD-AE4B-8B74-E2590C94D1B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1382DC242AFD88458C2CDFEA93BD52AC" ma:contentTypeVersion="11" ma:contentTypeDescription="Luo uusi asiakirja." ma:contentTypeScope="" ma:versionID="6e49ecdbf48646e0048442c72a258b89">
  <xsd:schema xmlns:xsd="http://www.w3.org/2001/XMLSchema" xmlns:xs="http://www.w3.org/2001/XMLSchema" xmlns:p="http://schemas.microsoft.com/office/2006/metadata/properties" xmlns:ns2="2665766d-7389-44ee-8416-ee8ce8d1732f" xmlns:ns3="9492cb91-16ac-4231-8a6b-337136782768" targetNamespace="http://schemas.microsoft.com/office/2006/metadata/properties" ma:root="true" ma:fieldsID="dd7e5ec0437a1a73e3be1e7ab1649e7d" ns2:_="" ns3:_="">
    <xsd:import namespace="2665766d-7389-44ee-8416-ee8ce8d1732f"/>
    <xsd:import namespace="9492cb91-16ac-4231-8a6b-3371367827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65766d-7389-44ee-8416-ee8ce8d173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Kuvien tunnisteet" ma:readOnly="false" ma:fieldId="{5cf76f15-5ced-4ddc-b409-7134ff3c332f}" ma:taxonomyMulti="true" ma:sspId="0630d6c5-79d3-4230-afde-c487a1d425d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92cb91-16ac-4231-8a6b-33713678276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c9500d6-ddd6-40f1-bbd6-aa34c0f5d02e}" ma:internalName="TaxCatchAll" ma:showField="CatchAllData" ma:web="9492cb91-16ac-4231-8a6b-33713678276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492cb91-16ac-4231-8a6b-337136782768" xsi:nil="true"/>
    <lcf76f155ced4ddcb4097134ff3c332f xmlns="2665766d-7389-44ee-8416-ee8ce8d1732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028F438-A026-4226-BED6-04DD1AB9CAF1}">
  <ds:schemaRefs>
    <ds:schemaRef ds:uri="2665766d-7389-44ee-8416-ee8ce8d1732f"/>
    <ds:schemaRef ds:uri="9492cb91-16ac-4231-8a6b-33713678276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1D357BE-9F90-480B-B0E3-E2187C3D503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44E3C5-B406-44A4-90A1-34179E93ABAD}">
  <ds:schemaRefs>
    <ds:schemaRef ds:uri="http://purl.org/dc/dcmitype/"/>
    <ds:schemaRef ds:uri="http://www.w3.org/XML/1998/namespace"/>
    <ds:schemaRef ds:uri="http://schemas.microsoft.com/office/2006/metadata/properties"/>
    <ds:schemaRef ds:uri="9492cb91-16ac-4231-8a6b-337136782768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2665766d-7389-44ee-8416-ee8ce8d1732f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2_Office-teema</Template>
  <TotalTime>1406</TotalTime>
  <Words>1677</Words>
  <Application>Microsoft Macintosh PowerPoint</Application>
  <PresentationFormat>Laajakuva</PresentationFormat>
  <Paragraphs>104</Paragraphs>
  <Slides>16</Slides>
  <Notes>16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16</vt:i4>
      </vt:variant>
    </vt:vector>
  </HeadingPairs>
  <TitlesOfParts>
    <vt:vector size="22" baseType="lpstr">
      <vt:lpstr>Corbel</vt:lpstr>
      <vt:lpstr>Helvetica Neue</vt:lpstr>
      <vt:lpstr>Aptos</vt:lpstr>
      <vt:lpstr>Arial</vt:lpstr>
      <vt:lpstr>Ubuntu</vt:lpstr>
      <vt:lpstr>2_Office-teema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Jussila Laura</dc:creator>
  <cp:lastModifiedBy>Jussila Laura</cp:lastModifiedBy>
  <cp:revision>153</cp:revision>
  <dcterms:created xsi:type="dcterms:W3CDTF">2026-09-30T12:32:15Z</dcterms:created>
  <dcterms:modified xsi:type="dcterms:W3CDTF">2026-10-06T07:28:23Z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0x0101001382DC242AFD88458C2CDFEA93BD52AC</vt:lpwstr>
  </property>
  <property fmtid="{D5CDD505-2E9C-101B-9397-08002B2CF9AE}" pid="3" name="MediaServiceImageTags">
    <vt:lpwstr/>
  </property>
</Properties>
</file>